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0" r:id="rId3"/>
    <p:sldId id="264" r:id="rId4"/>
    <p:sldId id="262" r:id="rId5"/>
    <p:sldId id="266" r:id="rId6"/>
    <p:sldId id="263" r:id="rId7"/>
    <p:sldId id="265" r:id="rId8"/>
    <p:sldId id="258" r:id="rId9"/>
    <p:sldId id="259" r:id="rId10"/>
    <p:sldId id="260" r:id="rId11"/>
    <p:sldId id="261"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0058400" cy="7772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448" y="-80"/>
      </p:cViewPr>
      <p:guideLst>
        <p:guide orient="horz" pos="2448"/>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854964" y="0"/>
            <a:ext cx="8298180" cy="345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2" name="Title 1"/>
          <p:cNvSpPr>
            <a:spLocks noGrp="1"/>
          </p:cNvSpPr>
          <p:nvPr>
            <p:ph type="ctrTitle"/>
          </p:nvPr>
        </p:nvSpPr>
        <p:spPr>
          <a:xfrm>
            <a:off x="838200" y="3627120"/>
            <a:ext cx="8298180" cy="1727200"/>
          </a:xfrm>
        </p:spPr>
        <p:txBody>
          <a:bodyPr>
            <a:noAutofit/>
          </a:bodyPr>
          <a:lstStyle>
            <a:lvl1pPr>
              <a:defRPr sz="8900"/>
            </a:lvl1pPr>
          </a:lstStyle>
          <a:p>
            <a:r>
              <a:rPr lang="en-US" smtClean="0"/>
              <a:t>Click to edit Master title style</a:t>
            </a:r>
            <a:endParaRPr lang="en-US" dirty="0"/>
          </a:p>
        </p:txBody>
      </p:sp>
      <p:sp>
        <p:nvSpPr>
          <p:cNvPr id="3" name="Subtitle 2"/>
          <p:cNvSpPr>
            <a:spLocks noGrp="1"/>
          </p:cNvSpPr>
          <p:nvPr>
            <p:ph type="subTitle" idx="1"/>
          </p:nvPr>
        </p:nvSpPr>
        <p:spPr>
          <a:xfrm>
            <a:off x="838200" y="5354320"/>
            <a:ext cx="7543800" cy="1122680"/>
          </a:xfrm>
        </p:spPr>
        <p:txBody>
          <a:bodyPr anchor="t" anchorCtr="0">
            <a:normAutofit/>
          </a:bodyPr>
          <a:lstStyle>
            <a:lvl1pPr marL="0" indent="0" algn="l">
              <a:buNone/>
              <a:defRPr sz="3100">
                <a:solidFill>
                  <a:schemeClr val="tx2"/>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3/30/17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7" name="Rectangle 6"/>
          <p:cNvSpPr/>
          <p:nvPr/>
        </p:nvSpPr>
        <p:spPr>
          <a:xfrm>
            <a:off x="854964" y="6995160"/>
            <a:ext cx="8298180" cy="310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05840" y="777240"/>
            <a:ext cx="7962900" cy="440436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3/30/17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8200" y="777242"/>
            <a:ext cx="2011680" cy="613155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49880" y="777241"/>
            <a:ext cx="6286500" cy="552704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3/30/17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3/30/17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854964" y="0"/>
            <a:ext cx="8298180" cy="345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2" name="Title 1"/>
          <p:cNvSpPr>
            <a:spLocks noGrp="1"/>
          </p:cNvSpPr>
          <p:nvPr>
            <p:ph type="title"/>
          </p:nvPr>
        </p:nvSpPr>
        <p:spPr>
          <a:xfrm>
            <a:off x="838200" y="3713480"/>
            <a:ext cx="8298180" cy="1899920"/>
          </a:xfrm>
        </p:spPr>
        <p:txBody>
          <a:bodyPr anchor="b" anchorCtr="0"/>
          <a:lstStyle>
            <a:lvl1pPr algn="l">
              <a:defRPr sz="6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38200" y="5613400"/>
            <a:ext cx="7543800" cy="1036320"/>
          </a:xfrm>
        </p:spPr>
        <p:txBody>
          <a:bodyPr anchor="t" anchorCtr="0">
            <a:normAutofit/>
          </a:bodyPr>
          <a:lstStyle>
            <a:lvl1pPr marL="0" indent="0">
              <a:buNone/>
              <a:defRPr sz="3100">
                <a:solidFill>
                  <a:schemeClr val="tx2"/>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3/30/17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7"/>
          <p:cNvSpPr/>
          <p:nvPr/>
        </p:nvSpPr>
        <p:spPr>
          <a:xfrm>
            <a:off x="854964" y="6995160"/>
            <a:ext cx="8298180" cy="310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690881"/>
            <a:ext cx="4023360" cy="426963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3020" y="690881"/>
            <a:ext cx="4023360" cy="426963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3/30/17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34847" y="690880"/>
            <a:ext cx="4023360" cy="725064"/>
          </a:xfrm>
        </p:spPr>
        <p:txBody>
          <a:bodyPr anchor="b">
            <a:noAutofit/>
          </a:bodyPr>
          <a:lstStyle>
            <a:lvl1pPr marL="0" indent="0">
              <a:buNone/>
              <a:defRPr sz="3100" b="0">
                <a:latin typeface="+mj-lt"/>
              </a:defRPr>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834847" y="1506499"/>
            <a:ext cx="4023360" cy="3454400"/>
          </a:xfrm>
        </p:spPr>
        <p:txBody>
          <a:bodyPr anchor="t" anchorCtr="0"/>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9667" y="690880"/>
            <a:ext cx="4023360" cy="725064"/>
          </a:xfrm>
        </p:spPr>
        <p:txBody>
          <a:bodyPr anchor="b">
            <a:noAutofit/>
          </a:bodyPr>
          <a:lstStyle>
            <a:lvl1pPr marL="0" indent="0">
              <a:buNone/>
              <a:defRPr sz="3100" b="0">
                <a:latin typeface="+mj-lt"/>
              </a:defRPr>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667" y="1506499"/>
            <a:ext cx="4023360" cy="3454400"/>
          </a:xfrm>
        </p:spPr>
        <p:txBody>
          <a:bodyPr anchor="t" anchorCtr="0"/>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3/30/17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cxnSp>
        <p:nvCxnSpPr>
          <p:cNvPr id="11" name="Straight Connector 10"/>
          <p:cNvCxnSpPr/>
          <p:nvPr/>
        </p:nvCxnSpPr>
        <p:spPr>
          <a:xfrm>
            <a:off x="834847" y="1415943"/>
            <a:ext cx="4023360" cy="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09667" y="1415943"/>
            <a:ext cx="4023360" cy="18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3/30/17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3/30/17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5181600"/>
            <a:ext cx="7463333" cy="1813560"/>
          </a:xfrm>
        </p:spPr>
        <p:txBody>
          <a:bodyPr anchor="b">
            <a:normAutofit/>
          </a:bodyPr>
          <a:lstStyle>
            <a:lvl1pPr algn="l">
              <a:defRPr sz="6000" b="0"/>
            </a:lvl1pPr>
          </a:lstStyle>
          <a:p>
            <a:r>
              <a:rPr lang="en-US" smtClean="0"/>
              <a:t>Click to edit Master title style</a:t>
            </a:r>
            <a:endParaRPr lang="en-US"/>
          </a:p>
        </p:txBody>
      </p:sp>
      <p:sp>
        <p:nvSpPr>
          <p:cNvPr id="3" name="Content Placeholder 2"/>
          <p:cNvSpPr>
            <a:spLocks noGrp="1"/>
          </p:cNvSpPr>
          <p:nvPr>
            <p:ph idx="1"/>
          </p:nvPr>
        </p:nvSpPr>
        <p:spPr>
          <a:xfrm>
            <a:off x="4081953" y="518161"/>
            <a:ext cx="5054427" cy="4663439"/>
          </a:xfrm>
        </p:spPr>
        <p:txBody>
          <a:bodyPr/>
          <a:lstStyle>
            <a:lvl1pPr>
              <a:defRPr sz="2700"/>
            </a:lvl1pPr>
            <a:lvl2pPr>
              <a:defRPr sz="2500"/>
            </a:lvl2pPr>
            <a:lvl3pPr>
              <a:defRPr sz="2200"/>
            </a:lvl3pPr>
            <a:lvl4pPr>
              <a:defRPr sz="2000"/>
            </a:lvl4pPr>
            <a:lvl5pPr>
              <a:defRPr sz="20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8202" y="518160"/>
            <a:ext cx="2941023" cy="4663440"/>
          </a:xfrm>
        </p:spPr>
        <p:txBody>
          <a:bodyPr>
            <a:normAutofit/>
          </a:bodyPr>
          <a:lstStyle>
            <a:lvl1pPr marL="0" indent="0">
              <a:buNone/>
              <a:defRPr sz="2300">
                <a:solidFill>
                  <a:schemeClr val="tx2"/>
                </a:solidFill>
              </a:defRPr>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3/30/17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781413" y="2849906"/>
            <a:ext cx="4318000" cy="174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4847" y="5181600"/>
            <a:ext cx="7463333" cy="1813560"/>
          </a:xfrm>
        </p:spPr>
        <p:txBody>
          <a:bodyPr anchor="b">
            <a:normAutofit/>
          </a:bodyPr>
          <a:lstStyle>
            <a:lvl1pPr algn="l">
              <a:defRPr sz="6000" b="0"/>
            </a:lvl1pPr>
          </a:lstStyle>
          <a:p>
            <a:r>
              <a:rPr lang="en-US" smtClean="0"/>
              <a:t>Click to edit Master title style</a:t>
            </a:r>
            <a:endParaRPr lang="en-US" dirty="0"/>
          </a:p>
        </p:txBody>
      </p:sp>
      <p:sp>
        <p:nvSpPr>
          <p:cNvPr id="3" name="Picture Placeholder 2"/>
          <p:cNvSpPr>
            <a:spLocks noGrp="1"/>
          </p:cNvSpPr>
          <p:nvPr>
            <p:ph type="pic" idx="1"/>
          </p:nvPr>
        </p:nvSpPr>
        <p:spPr>
          <a:xfrm>
            <a:off x="854964" y="518160"/>
            <a:ext cx="8298180" cy="3281680"/>
          </a:xfrm>
          <a:ln w="6350">
            <a:solidFill>
              <a:schemeClr val="tx2"/>
            </a:solidFill>
          </a:ln>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smtClean="0"/>
              <a:t>Click icon to add picture</a:t>
            </a:r>
            <a:endParaRPr lang="en-US"/>
          </a:p>
        </p:txBody>
      </p:sp>
      <p:sp>
        <p:nvSpPr>
          <p:cNvPr id="4" name="Text Placeholder 3"/>
          <p:cNvSpPr>
            <a:spLocks noGrp="1"/>
          </p:cNvSpPr>
          <p:nvPr>
            <p:ph type="body" sz="half" idx="2"/>
          </p:nvPr>
        </p:nvSpPr>
        <p:spPr>
          <a:xfrm>
            <a:off x="935431" y="3972560"/>
            <a:ext cx="8130540" cy="912177"/>
          </a:xfrm>
        </p:spPr>
        <p:txBody>
          <a:bodyPr anchor="t" anchorCtr="0">
            <a:normAutofit/>
          </a:bodyPr>
          <a:lstStyle>
            <a:lvl1pPr marL="0" indent="0">
              <a:buNone/>
              <a:defRPr sz="20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3/30/17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181600"/>
            <a:ext cx="7459980" cy="1813560"/>
          </a:xfrm>
          <a:prstGeom prst="rect">
            <a:avLst/>
          </a:prstGeom>
        </p:spPr>
        <p:txBody>
          <a:bodyPr vert="horz" lIns="101882" tIns="50941" rIns="101882" bIns="50941"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777240"/>
            <a:ext cx="8298180" cy="4404360"/>
          </a:xfrm>
          <a:prstGeom prst="rect">
            <a:avLst/>
          </a:prstGeom>
        </p:spPr>
        <p:txBody>
          <a:bodyPr vert="horz" lIns="101882" tIns="50941" rIns="101882" bIns="50941" rtlCol="0" anchor="ctr"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6</a:t>
            </a:r>
          </a:p>
          <a:p>
            <a:pPr lvl="6"/>
            <a:r>
              <a:rPr lang="en-US" dirty="0" smtClean="0"/>
              <a:t>7</a:t>
            </a:r>
          </a:p>
          <a:p>
            <a:pPr lvl="7"/>
            <a:r>
              <a:rPr lang="en-US" dirty="0" smtClean="0"/>
              <a:t>8</a:t>
            </a:r>
          </a:p>
          <a:p>
            <a:pPr lvl="8"/>
            <a:r>
              <a:rPr lang="en-US" dirty="0" smtClean="0"/>
              <a:t>9</a:t>
            </a:r>
            <a:endParaRPr lang="en-US" dirty="0"/>
          </a:p>
        </p:txBody>
      </p:sp>
      <p:sp>
        <p:nvSpPr>
          <p:cNvPr id="4" name="Date Placeholder 3"/>
          <p:cNvSpPr>
            <a:spLocks noGrp="1"/>
          </p:cNvSpPr>
          <p:nvPr>
            <p:ph type="dt" sz="half" idx="2"/>
          </p:nvPr>
        </p:nvSpPr>
        <p:spPr>
          <a:xfrm>
            <a:off x="6873240" y="7036614"/>
            <a:ext cx="2346960" cy="413808"/>
          </a:xfrm>
          <a:prstGeom prst="rect">
            <a:avLst/>
          </a:prstGeom>
        </p:spPr>
        <p:txBody>
          <a:bodyPr vert="horz" lIns="101882" tIns="50941" rIns="101882" bIns="50941" rtlCol="0" anchor="ctr"/>
          <a:lstStyle>
            <a:lvl1pPr algn="r">
              <a:defRPr sz="1300" b="1">
                <a:solidFill>
                  <a:schemeClr val="tx2">
                    <a:lumMod val="90000"/>
                    <a:lumOff val="10000"/>
                  </a:schemeClr>
                </a:solidFill>
                <a:latin typeface="+mn-lt"/>
              </a:defRPr>
            </a:lvl1pPr>
          </a:lstStyle>
          <a:p>
            <a:fld id="{75D48070-6A81-47D0-9810-1540B9FEFF61}" type="datetime1">
              <a:rPr lang="en-US" smtClean="0"/>
              <a:pPr/>
              <a:t>3/30/17</a:t>
            </a:fld>
            <a:endParaRPr lang="en-US"/>
          </a:p>
        </p:txBody>
      </p:sp>
      <p:sp>
        <p:nvSpPr>
          <p:cNvPr id="5" name="Footer Placeholder 4"/>
          <p:cNvSpPr>
            <a:spLocks noGrp="1"/>
          </p:cNvSpPr>
          <p:nvPr>
            <p:ph type="ftr" sz="quarter" idx="3"/>
          </p:nvPr>
        </p:nvSpPr>
        <p:spPr>
          <a:xfrm>
            <a:off x="838199" y="7036614"/>
            <a:ext cx="5361256" cy="413808"/>
          </a:xfrm>
          <a:prstGeom prst="rect">
            <a:avLst/>
          </a:prstGeom>
        </p:spPr>
        <p:txBody>
          <a:bodyPr vert="horz" lIns="101882" tIns="50941" rIns="101882" bIns="50941" rtlCol="0" anchor="ctr"/>
          <a:lstStyle>
            <a:lvl1pPr algn="l">
              <a:defRPr sz="13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8382000" y="6445911"/>
            <a:ext cx="838200" cy="413808"/>
          </a:xfrm>
          <a:prstGeom prst="rect">
            <a:avLst/>
          </a:prstGeom>
        </p:spPr>
        <p:txBody>
          <a:bodyPr vert="horz" lIns="101882" tIns="50941" rIns="101882" bIns="50941" rtlCol="0" anchor="ctr"/>
          <a:lstStyle>
            <a:lvl1pPr algn="r">
              <a:defRPr sz="27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854964" y="0"/>
            <a:ext cx="829818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9" name="Rectangle 8"/>
          <p:cNvSpPr/>
          <p:nvPr/>
        </p:nvSpPr>
        <p:spPr>
          <a:xfrm>
            <a:off x="854964" y="6995160"/>
            <a:ext cx="8298180" cy="310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018824" rtl="0" eaLnBrk="1" latinLnBrk="0" hangingPunct="1">
        <a:spcBef>
          <a:spcPct val="0"/>
        </a:spcBef>
        <a:buNone/>
        <a:defRPr sz="6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647" indent="-305647" algn="l" defTabSz="1018824" rtl="0" eaLnBrk="1" latinLnBrk="0" hangingPunct="1">
        <a:spcBef>
          <a:spcPct val="20000"/>
        </a:spcBef>
        <a:buClr>
          <a:schemeClr val="accent1"/>
        </a:buClr>
        <a:buFont typeface="Arial" pitchFamily="34" charset="0"/>
        <a:buChar char="•"/>
        <a:defRPr sz="2700" kern="1200">
          <a:solidFill>
            <a:schemeClr val="tx2"/>
          </a:solidFill>
          <a:latin typeface="+mn-lt"/>
          <a:ea typeface="+mn-ea"/>
          <a:cs typeface="+mn-cs"/>
        </a:defRPr>
      </a:lvl1pPr>
      <a:lvl2pPr marL="662236" indent="-305647" algn="l" defTabSz="1018824" rtl="0" eaLnBrk="1" latinLnBrk="0" hangingPunct="1">
        <a:spcBef>
          <a:spcPct val="20000"/>
        </a:spcBef>
        <a:buClr>
          <a:schemeClr val="accent1"/>
        </a:buClr>
        <a:buFont typeface="Arial" pitchFamily="34" charset="0"/>
        <a:buChar char="•"/>
        <a:defRPr sz="2500" kern="1200">
          <a:solidFill>
            <a:schemeClr val="tx2"/>
          </a:solidFill>
          <a:latin typeface="+mn-lt"/>
          <a:ea typeface="+mn-ea"/>
          <a:cs typeface="+mn-cs"/>
        </a:defRPr>
      </a:lvl2pPr>
      <a:lvl3pPr marL="967883" indent="-254706" algn="l" defTabSz="1018824"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3pPr>
      <a:lvl4pPr marL="1273531" indent="-254706" algn="l" defTabSz="1018824"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4pPr>
      <a:lvl5pPr marL="1528237" indent="-254706" algn="l" defTabSz="1018824" rtl="0" eaLnBrk="1" latinLnBrk="0" hangingPunct="1">
        <a:spcBef>
          <a:spcPct val="20000"/>
        </a:spcBef>
        <a:buClr>
          <a:schemeClr val="accent1"/>
        </a:buClr>
        <a:buFont typeface="Arial" pitchFamily="34" charset="0"/>
        <a:buChar char="•"/>
        <a:defRPr sz="2000" kern="1200" baseline="0">
          <a:solidFill>
            <a:schemeClr val="tx2"/>
          </a:solidFill>
          <a:latin typeface="+mn-lt"/>
          <a:ea typeface="+mn-ea"/>
          <a:cs typeface="+mn-cs"/>
        </a:defRPr>
      </a:lvl5pPr>
      <a:lvl6pPr marL="1833884" indent="-254706" algn="l" defTabSz="1018824"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6pPr>
      <a:lvl7pPr marL="2119155" indent="-254706" algn="l" defTabSz="1018824"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7pPr>
      <a:lvl8pPr marL="2445179" indent="-254706" algn="l" defTabSz="1018824"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8pPr>
      <a:lvl9pPr marL="2750826" indent="-254706" algn="l" defTabSz="1018824"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3544" y="3714342"/>
            <a:ext cx="8298180" cy="1727200"/>
          </a:xfrm>
        </p:spPr>
        <p:txBody>
          <a:bodyPr/>
          <a:lstStyle/>
          <a:p>
            <a:r>
              <a:rPr lang="en-US" sz="3600" dirty="0">
                <a:solidFill>
                  <a:schemeClr val="accent5">
                    <a:lumMod val="50000"/>
                  </a:schemeClr>
                </a:solidFill>
              </a:rPr>
              <a:t>Formal Presentation of the </a:t>
            </a:r>
            <a:r>
              <a:rPr lang="en-US" sz="3600" dirty="0" smtClean="0">
                <a:solidFill>
                  <a:schemeClr val="accent5">
                    <a:lumMod val="50000"/>
                  </a:schemeClr>
                </a:solidFill>
              </a:rPr>
              <a:t>Initial Recommendations </a:t>
            </a:r>
            <a:r>
              <a:rPr lang="en-US" sz="3600" dirty="0">
                <a:solidFill>
                  <a:schemeClr val="accent5">
                    <a:lumMod val="50000"/>
                  </a:schemeClr>
                </a:solidFill>
              </a:rPr>
              <a:t>of the Headmaster’s Cultural Competency Task Force</a:t>
            </a:r>
          </a:p>
        </p:txBody>
      </p:sp>
      <p:sp>
        <p:nvSpPr>
          <p:cNvPr id="3" name="Subtitle 2"/>
          <p:cNvSpPr>
            <a:spLocks noGrp="1"/>
          </p:cNvSpPr>
          <p:nvPr>
            <p:ph type="subTitle" idx="1"/>
          </p:nvPr>
        </p:nvSpPr>
        <p:spPr>
          <a:xfrm>
            <a:off x="838200" y="5731255"/>
            <a:ext cx="8298180" cy="1122680"/>
          </a:xfrm>
        </p:spPr>
        <p:txBody>
          <a:bodyPr>
            <a:normAutofit lnSpcReduction="10000"/>
          </a:bodyPr>
          <a:lstStyle/>
          <a:p>
            <a:r>
              <a:rPr lang="en-US" dirty="0" smtClean="0"/>
              <a:t>LHS Little Theater, 2:45 – 4:00 p.m.</a:t>
            </a:r>
          </a:p>
          <a:p>
            <a:r>
              <a:rPr lang="en-US" smtClean="0"/>
              <a:t>16 March </a:t>
            </a:r>
            <a:r>
              <a:rPr lang="en-US" dirty="0" smtClean="0"/>
              <a:t>2016</a:t>
            </a:r>
            <a:endParaRPr lang="en-US" dirty="0"/>
          </a:p>
        </p:txBody>
      </p:sp>
      <p:pic>
        <p:nvPicPr>
          <p:cNvPr id="13" name="Picture 12"/>
          <p:cNvPicPr>
            <a:picLocks noChangeAspect="1"/>
          </p:cNvPicPr>
          <p:nvPr/>
        </p:nvPicPr>
        <p:blipFill>
          <a:blip r:embed="rId2"/>
          <a:stretch>
            <a:fillRect/>
          </a:stretch>
        </p:blipFill>
        <p:spPr>
          <a:xfrm>
            <a:off x="7387778" y="5046840"/>
            <a:ext cx="1753946" cy="1807095"/>
          </a:xfrm>
          <a:prstGeom prst="rect">
            <a:avLst/>
          </a:prstGeom>
        </p:spPr>
      </p:pic>
      <p:pic>
        <p:nvPicPr>
          <p:cNvPr id="7" name="Picture 6"/>
          <p:cNvPicPr>
            <a:picLocks noChangeAspect="1"/>
          </p:cNvPicPr>
          <p:nvPr/>
        </p:nvPicPr>
        <p:blipFill>
          <a:blip r:embed="rId3"/>
          <a:stretch>
            <a:fillRect/>
          </a:stretch>
        </p:blipFill>
        <p:spPr>
          <a:xfrm>
            <a:off x="1690053" y="0"/>
            <a:ext cx="4607958" cy="3102638"/>
          </a:xfrm>
          <a:prstGeom prst="rect">
            <a:avLst/>
          </a:prstGeom>
        </p:spPr>
      </p:pic>
      <p:pic>
        <p:nvPicPr>
          <p:cNvPr id="8" name="Picture 7"/>
          <p:cNvPicPr>
            <a:picLocks noChangeAspect="1"/>
          </p:cNvPicPr>
          <p:nvPr/>
        </p:nvPicPr>
        <p:blipFill>
          <a:blip r:embed="rId4"/>
          <a:stretch>
            <a:fillRect/>
          </a:stretch>
        </p:blipFill>
        <p:spPr>
          <a:xfrm>
            <a:off x="848888" y="1407088"/>
            <a:ext cx="8292836" cy="2037032"/>
          </a:xfrm>
          <a:prstGeom prst="rect">
            <a:avLst/>
          </a:prstGeom>
        </p:spPr>
      </p:pic>
    </p:spTree>
    <p:extLst>
      <p:ext uri="{BB962C8B-B14F-4D97-AF65-F5344CB8AC3E}">
        <p14:creationId xmlns:p14="http://schemas.microsoft.com/office/powerpoint/2010/main" val="4168408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Members of the </a:t>
            </a:r>
            <a:br>
              <a:rPr lang="en-US" dirty="0" smtClean="0"/>
            </a:br>
            <a:r>
              <a:rPr lang="en-US" dirty="0" smtClean="0"/>
              <a:t>Task Force</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b="1" dirty="0"/>
              <a:t>Guidance/Social Workers</a:t>
            </a:r>
            <a:r>
              <a:rPr lang="en-US" b="1" dirty="0" smtClean="0"/>
              <a:t>/Support Staff</a:t>
            </a:r>
            <a:endParaRPr lang="en-US" dirty="0"/>
          </a:p>
          <a:p>
            <a:pPr marL="0" indent="0" algn="ctr">
              <a:buNone/>
            </a:pPr>
            <a:r>
              <a:rPr lang="en-US" dirty="0"/>
              <a:t> </a:t>
            </a:r>
          </a:p>
          <a:p>
            <a:pPr marL="0" indent="0" algn="ctr">
              <a:buNone/>
            </a:pPr>
            <a:r>
              <a:rPr lang="en-US" dirty="0"/>
              <a:t>Shelby </a:t>
            </a:r>
            <a:r>
              <a:rPr lang="en-US" dirty="0" err="1"/>
              <a:t>Boisvert</a:t>
            </a:r>
            <a:endParaRPr lang="en-US" dirty="0"/>
          </a:p>
          <a:p>
            <a:pPr marL="0" indent="0" algn="ctr">
              <a:buNone/>
            </a:pPr>
            <a:r>
              <a:rPr lang="en-US" dirty="0"/>
              <a:t>Yvette Cheeks</a:t>
            </a:r>
          </a:p>
          <a:p>
            <a:pPr marL="0" indent="0" algn="ctr">
              <a:buNone/>
            </a:pPr>
            <a:r>
              <a:rPr lang="en-US" dirty="0"/>
              <a:t>Carla Correa</a:t>
            </a:r>
          </a:p>
          <a:p>
            <a:pPr marL="0" indent="0" algn="ctr">
              <a:buNone/>
            </a:pPr>
            <a:r>
              <a:rPr lang="en-US" dirty="0"/>
              <a:t>Wayne Currie</a:t>
            </a:r>
          </a:p>
          <a:p>
            <a:pPr marL="0" indent="0" algn="ctr">
              <a:buNone/>
            </a:pPr>
            <a:r>
              <a:rPr lang="en-US" dirty="0"/>
              <a:t>Cindy </a:t>
            </a:r>
            <a:r>
              <a:rPr lang="en-US" dirty="0" err="1"/>
              <a:t>Obika</a:t>
            </a:r>
            <a:endParaRPr lang="en-US" dirty="0"/>
          </a:p>
          <a:p>
            <a:pPr marL="0" indent="0" algn="ctr">
              <a:buNone/>
            </a:pPr>
            <a:r>
              <a:rPr lang="en-US" dirty="0"/>
              <a:t>Amanda </a:t>
            </a:r>
            <a:r>
              <a:rPr lang="en-US" dirty="0" err="1" smtClean="0"/>
              <a:t>Hosmer</a:t>
            </a:r>
            <a:endParaRPr lang="en-US" dirty="0"/>
          </a:p>
          <a:p>
            <a:pPr marL="0" indent="0">
              <a:buNone/>
            </a:pPr>
            <a:r>
              <a:rPr lang="en-US" dirty="0"/>
              <a:t> </a:t>
            </a:r>
          </a:p>
        </p:txBody>
      </p:sp>
    </p:spTree>
    <p:extLst>
      <p:ext uri="{BB962C8B-B14F-4D97-AF65-F5344CB8AC3E}">
        <p14:creationId xmlns:p14="http://schemas.microsoft.com/office/powerpoint/2010/main" val="3532639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Members of the </a:t>
            </a:r>
            <a:br>
              <a:rPr lang="en-US" dirty="0" smtClean="0"/>
            </a:br>
            <a:r>
              <a:rPr lang="en-US" dirty="0" smtClean="0"/>
              <a:t>Task Force</a:t>
            </a:r>
            <a:endParaRPr lang="en-US" dirty="0"/>
          </a:p>
        </p:txBody>
      </p:sp>
      <p:sp>
        <p:nvSpPr>
          <p:cNvPr id="3" name="Content Placeholder 2"/>
          <p:cNvSpPr>
            <a:spLocks noGrp="1"/>
          </p:cNvSpPr>
          <p:nvPr>
            <p:ph idx="1"/>
          </p:nvPr>
        </p:nvSpPr>
        <p:spPr/>
        <p:txBody>
          <a:bodyPr>
            <a:normAutofit/>
          </a:bodyPr>
          <a:lstStyle/>
          <a:p>
            <a:pPr marL="0" indent="0" algn="ctr">
              <a:buNone/>
            </a:pPr>
            <a:r>
              <a:rPr lang="en-US" b="1" dirty="0"/>
              <a:t>Department Heads/Housemasters/Leadership</a:t>
            </a:r>
            <a:endParaRPr lang="en-US" dirty="0"/>
          </a:p>
          <a:p>
            <a:pPr marL="0" indent="0" algn="ctr">
              <a:buNone/>
            </a:pPr>
            <a:r>
              <a:rPr lang="en-US" dirty="0"/>
              <a:t> </a:t>
            </a:r>
          </a:p>
          <a:p>
            <a:pPr marL="0" indent="0" algn="ctr">
              <a:buNone/>
            </a:pPr>
            <a:r>
              <a:rPr lang="en-US"/>
              <a:t>Robert </a:t>
            </a:r>
            <a:r>
              <a:rPr lang="en-US" smtClean="0"/>
              <a:t>DeLossa</a:t>
            </a:r>
            <a:endParaRPr lang="en-US" dirty="0"/>
          </a:p>
          <a:p>
            <a:pPr marL="0" indent="0" algn="ctr">
              <a:buNone/>
            </a:pPr>
            <a:r>
              <a:rPr lang="en-US" dirty="0"/>
              <a:t>Jim </a:t>
            </a:r>
            <a:r>
              <a:rPr lang="en-US" dirty="0" err="1"/>
              <a:t>DeProfio</a:t>
            </a:r>
            <a:endParaRPr lang="en-US" dirty="0"/>
          </a:p>
          <a:p>
            <a:pPr marL="0" indent="0" algn="ctr">
              <a:buNone/>
            </a:pPr>
            <a:r>
              <a:rPr lang="en-US" dirty="0"/>
              <a:t>Stephen </a:t>
            </a:r>
            <a:r>
              <a:rPr lang="en-US" dirty="0" err="1"/>
              <a:t>Gervais</a:t>
            </a:r>
            <a:endParaRPr lang="en-US" dirty="0"/>
          </a:p>
          <a:p>
            <a:pPr marL="0" indent="0" algn="ctr">
              <a:buNone/>
            </a:pPr>
            <a:r>
              <a:rPr lang="en-US" dirty="0"/>
              <a:t>Dave Robinson</a:t>
            </a:r>
          </a:p>
          <a:p>
            <a:pPr marL="0" indent="0" algn="ctr">
              <a:buNone/>
            </a:pPr>
            <a:r>
              <a:rPr lang="en-US" dirty="0" err="1"/>
              <a:t>María</a:t>
            </a:r>
            <a:r>
              <a:rPr lang="en-US" dirty="0"/>
              <a:t> </a:t>
            </a:r>
            <a:r>
              <a:rPr lang="en-US" dirty="0" err="1" smtClean="0"/>
              <a:t>Vejar</a:t>
            </a:r>
            <a:endParaRPr lang="en-US" dirty="0"/>
          </a:p>
        </p:txBody>
      </p:sp>
    </p:spTree>
    <p:extLst>
      <p:ext uri="{BB962C8B-B14F-4D97-AF65-F5344CB8AC3E}">
        <p14:creationId xmlns:p14="http://schemas.microsoft.com/office/powerpoint/2010/main" val="3586135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Presentation of Formal Proposals - 1</a:t>
            </a:r>
            <a:endParaRPr lang="en-US" dirty="0"/>
          </a:p>
        </p:txBody>
      </p:sp>
      <p:sp>
        <p:nvSpPr>
          <p:cNvPr id="3" name="Content Placeholder 2"/>
          <p:cNvSpPr>
            <a:spLocks noGrp="1"/>
          </p:cNvSpPr>
          <p:nvPr>
            <p:ph idx="1"/>
          </p:nvPr>
        </p:nvSpPr>
        <p:spPr/>
        <p:txBody>
          <a:bodyPr>
            <a:noAutofit/>
          </a:bodyPr>
          <a:lstStyle/>
          <a:p>
            <a:pPr marL="0" indent="0" algn="ctr">
              <a:buNone/>
            </a:pPr>
            <a:r>
              <a:rPr lang="en-US" sz="3600" b="1" dirty="0"/>
              <a:t>Presented by Omar Mohammed </a:t>
            </a:r>
            <a:endParaRPr lang="en-US" sz="3600" b="1" dirty="0" smtClean="0"/>
          </a:p>
          <a:p>
            <a:pPr marL="0" indent="0" algn="ctr">
              <a:buNone/>
            </a:pPr>
            <a:endParaRPr lang="en-US" sz="3600" b="1" dirty="0" smtClean="0"/>
          </a:p>
          <a:p>
            <a:pPr marL="0" indent="0">
              <a:buNone/>
            </a:pPr>
            <a:r>
              <a:rPr lang="en-US" sz="3200" b="1" dirty="0" smtClean="0"/>
              <a:t>Community (1 Recommendation)</a:t>
            </a:r>
          </a:p>
          <a:p>
            <a:pPr marL="0" lvl="0" indent="0">
              <a:buNone/>
            </a:pPr>
            <a:r>
              <a:rPr lang="en-US" sz="3200" u="sng" dirty="0" smtClean="0"/>
              <a:t>Parent </a:t>
            </a:r>
            <a:r>
              <a:rPr lang="en-US" sz="3200" u="sng" dirty="0"/>
              <a:t>community forums</a:t>
            </a:r>
            <a:r>
              <a:rPr lang="en-US" sz="3200" dirty="0"/>
              <a:t> — bring in local leaders from different ethnic groups in our community to talk about their culture and bring awareness around their community group</a:t>
            </a:r>
            <a:r>
              <a:rPr lang="en-US" sz="3200" dirty="0" smtClean="0"/>
              <a:t>.</a:t>
            </a:r>
            <a:r>
              <a:rPr lang="en-US" sz="3200" dirty="0"/>
              <a:t> </a:t>
            </a:r>
          </a:p>
        </p:txBody>
      </p:sp>
    </p:spTree>
    <p:extLst>
      <p:ext uri="{BB962C8B-B14F-4D97-AF65-F5344CB8AC3E}">
        <p14:creationId xmlns:p14="http://schemas.microsoft.com/office/powerpoint/2010/main" val="913192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Presentation of Formal Proposals - 2</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sz="3600" b="1" dirty="0"/>
              <a:t>Presented by Amy </a:t>
            </a:r>
            <a:r>
              <a:rPr lang="en-US" sz="3600" b="1" dirty="0" err="1"/>
              <a:t>Boateng</a:t>
            </a:r>
            <a:r>
              <a:rPr lang="en-US" sz="3600" dirty="0"/>
              <a:t> </a:t>
            </a:r>
            <a:endParaRPr lang="en-US" sz="3600" dirty="0" smtClean="0"/>
          </a:p>
          <a:p>
            <a:pPr marL="0" indent="0" algn="ctr">
              <a:buNone/>
            </a:pPr>
            <a:endParaRPr lang="en-US" sz="3600" dirty="0"/>
          </a:p>
          <a:p>
            <a:pPr marL="0" indent="0">
              <a:buNone/>
            </a:pPr>
            <a:r>
              <a:rPr lang="en-US" sz="3200" b="1" dirty="0" smtClean="0"/>
              <a:t>Faculty (1 of 3 Recommendations)</a:t>
            </a:r>
            <a:endParaRPr lang="en-US" sz="3200" dirty="0"/>
          </a:p>
          <a:p>
            <a:pPr marL="0" lvl="0" indent="0">
              <a:buNone/>
            </a:pPr>
            <a:r>
              <a:rPr lang="en-US" sz="3200" u="sng" dirty="0"/>
              <a:t>Mandatory Cultural/Race sensitivity training for staff</a:t>
            </a:r>
            <a:r>
              <a:rPr lang="en-US" sz="3200" dirty="0"/>
              <a:t> (for example, large- and small-scale professional development, videos with discussion, activities with students, creation of support documents).</a:t>
            </a:r>
            <a:r>
              <a:rPr lang="en-US" dirty="0"/>
              <a:t>  </a:t>
            </a:r>
            <a:endParaRPr lang="en-US" dirty="0" smtClean="0"/>
          </a:p>
          <a:p>
            <a:pPr marL="0" lvl="0" indent="0">
              <a:buNone/>
            </a:pPr>
            <a:endParaRPr lang="en-US" dirty="0"/>
          </a:p>
        </p:txBody>
      </p:sp>
    </p:spTree>
    <p:extLst>
      <p:ext uri="{BB962C8B-B14F-4D97-AF65-F5344CB8AC3E}">
        <p14:creationId xmlns:p14="http://schemas.microsoft.com/office/powerpoint/2010/main" val="3336025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Presentation of Formal Proposals - 3</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b="1" dirty="0"/>
              <a:t>Presented by </a:t>
            </a:r>
            <a:r>
              <a:rPr lang="en-US" sz="3600" b="1" dirty="0" smtClean="0"/>
              <a:t>Greta </a:t>
            </a:r>
            <a:r>
              <a:rPr lang="en-US" sz="3600" b="1" dirty="0" err="1" smtClean="0"/>
              <a:t>Wilensky</a:t>
            </a:r>
            <a:r>
              <a:rPr lang="en-US" sz="3600" dirty="0"/>
              <a:t> </a:t>
            </a:r>
            <a:endParaRPr lang="en-US" sz="3600" dirty="0" smtClean="0"/>
          </a:p>
          <a:p>
            <a:pPr marL="0" indent="0" algn="ctr">
              <a:buNone/>
            </a:pPr>
            <a:endParaRPr lang="en-US" sz="3600" dirty="0"/>
          </a:p>
          <a:p>
            <a:pPr marL="0" indent="0">
              <a:buNone/>
            </a:pPr>
            <a:r>
              <a:rPr lang="en-US" sz="3200" b="1" dirty="0" smtClean="0"/>
              <a:t>Faculty (2 of 3 Recommendations)</a:t>
            </a:r>
            <a:endParaRPr lang="en-US" sz="3200" dirty="0"/>
          </a:p>
          <a:p>
            <a:pPr marL="0" lvl="0" indent="0">
              <a:buNone/>
            </a:pPr>
            <a:r>
              <a:rPr lang="en-US" sz="3200" u="sng" dirty="0"/>
              <a:t>Staff actively collaborates with students in incorporating diversity</a:t>
            </a:r>
            <a:r>
              <a:rPr lang="en-US" sz="3200" dirty="0"/>
              <a:t> (for example, creating student/staff workshops; advising on curriculum; creating school-wide activities). </a:t>
            </a:r>
            <a:r>
              <a:rPr lang="en-US" dirty="0"/>
              <a:t>  </a:t>
            </a:r>
            <a:endParaRPr lang="en-US" dirty="0" smtClean="0"/>
          </a:p>
          <a:p>
            <a:pPr marL="0" lvl="0" indent="0">
              <a:buNone/>
            </a:pPr>
            <a:endParaRPr lang="en-US" dirty="0"/>
          </a:p>
        </p:txBody>
      </p:sp>
    </p:spTree>
    <p:extLst>
      <p:ext uri="{BB962C8B-B14F-4D97-AF65-F5344CB8AC3E}">
        <p14:creationId xmlns:p14="http://schemas.microsoft.com/office/powerpoint/2010/main" val="1178688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Presentation of Formal Proposals - 4</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b="1" dirty="0"/>
              <a:t>Presented by </a:t>
            </a:r>
            <a:r>
              <a:rPr lang="en-US" sz="3600" b="1" dirty="0" smtClean="0"/>
              <a:t>Jennifer Cole</a:t>
            </a:r>
            <a:r>
              <a:rPr lang="en-US" sz="3600" dirty="0"/>
              <a:t> </a:t>
            </a:r>
            <a:endParaRPr lang="en-US" sz="3600" dirty="0" smtClean="0"/>
          </a:p>
          <a:p>
            <a:pPr marL="0" indent="0" algn="ctr">
              <a:buNone/>
            </a:pPr>
            <a:endParaRPr lang="en-US" sz="3600" dirty="0"/>
          </a:p>
          <a:p>
            <a:pPr marL="0" indent="0">
              <a:buNone/>
            </a:pPr>
            <a:r>
              <a:rPr lang="en-US" sz="3200" b="1" dirty="0" smtClean="0"/>
              <a:t>Faculty (3 of 3 Recommendations)</a:t>
            </a:r>
            <a:endParaRPr lang="en-US" sz="3200" dirty="0"/>
          </a:p>
          <a:p>
            <a:pPr marL="0" lvl="0" indent="0">
              <a:buNone/>
            </a:pPr>
            <a:r>
              <a:rPr lang="en-US" sz="3200" u="sng" dirty="0"/>
              <a:t>Anonymous student feedback</a:t>
            </a:r>
            <a:r>
              <a:rPr lang="en-US" sz="3200" dirty="0"/>
              <a:t> on classroom environment. </a:t>
            </a:r>
            <a:r>
              <a:rPr lang="en-US" sz="3200" dirty="0" smtClean="0"/>
              <a:t> </a:t>
            </a:r>
            <a:r>
              <a:rPr lang="en-US" dirty="0"/>
              <a:t>  </a:t>
            </a:r>
            <a:endParaRPr lang="en-US" dirty="0" smtClean="0"/>
          </a:p>
          <a:p>
            <a:pPr marL="0" lvl="0" indent="0">
              <a:buNone/>
            </a:pPr>
            <a:endParaRPr lang="en-US" dirty="0"/>
          </a:p>
        </p:txBody>
      </p:sp>
    </p:spTree>
    <p:extLst>
      <p:ext uri="{BB962C8B-B14F-4D97-AF65-F5344CB8AC3E}">
        <p14:creationId xmlns:p14="http://schemas.microsoft.com/office/powerpoint/2010/main" val="1586620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Presentation of Formal Proposals - 5</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b="1" dirty="0"/>
              <a:t>Presented by </a:t>
            </a:r>
            <a:r>
              <a:rPr lang="en-US" sz="3600" b="1" dirty="0" smtClean="0"/>
              <a:t>Quinn Breen</a:t>
            </a:r>
            <a:r>
              <a:rPr lang="en-US" sz="3600" dirty="0"/>
              <a:t> </a:t>
            </a:r>
            <a:endParaRPr lang="en-US" sz="3600" dirty="0" smtClean="0"/>
          </a:p>
          <a:p>
            <a:pPr marL="0" indent="0" algn="ctr">
              <a:buNone/>
            </a:pPr>
            <a:endParaRPr lang="en-US" sz="3600" dirty="0"/>
          </a:p>
          <a:p>
            <a:pPr marL="0" indent="0">
              <a:buNone/>
            </a:pPr>
            <a:r>
              <a:rPr lang="en-US" sz="3200" b="1" dirty="0" smtClean="0"/>
              <a:t>Students (1 of 3 Recommendations)</a:t>
            </a:r>
            <a:endParaRPr lang="en-US" sz="3200" dirty="0"/>
          </a:p>
          <a:p>
            <a:pPr marL="0" lvl="0" indent="0">
              <a:buNone/>
            </a:pPr>
            <a:r>
              <a:rPr lang="en-US" sz="3200" u="sng" dirty="0"/>
              <a:t>Challenge Day or a similar activity</a:t>
            </a:r>
            <a:r>
              <a:rPr lang="en-US" sz="3200" dirty="0"/>
              <a:t> created and coordinated by students. </a:t>
            </a:r>
            <a:r>
              <a:rPr lang="en-US" sz="3200" dirty="0" smtClean="0"/>
              <a:t> </a:t>
            </a:r>
            <a:r>
              <a:rPr lang="en-US" dirty="0"/>
              <a:t>  </a:t>
            </a:r>
            <a:endParaRPr lang="en-US" dirty="0" smtClean="0"/>
          </a:p>
          <a:p>
            <a:pPr marL="0" lvl="0" indent="0">
              <a:buNone/>
            </a:pPr>
            <a:endParaRPr lang="en-US" dirty="0"/>
          </a:p>
        </p:txBody>
      </p:sp>
    </p:spTree>
    <p:extLst>
      <p:ext uri="{BB962C8B-B14F-4D97-AF65-F5344CB8AC3E}">
        <p14:creationId xmlns:p14="http://schemas.microsoft.com/office/powerpoint/2010/main" val="2589522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Presentation of Formal Proposals - 6</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b="1" dirty="0"/>
              <a:t>Presented by </a:t>
            </a:r>
            <a:endParaRPr lang="en-US" sz="3600" b="1" dirty="0" smtClean="0"/>
          </a:p>
          <a:p>
            <a:pPr marL="0" indent="0" algn="ctr">
              <a:buNone/>
            </a:pPr>
            <a:r>
              <a:rPr lang="en-US" sz="3600" b="1" dirty="0" smtClean="0"/>
              <a:t>Mohammed </a:t>
            </a:r>
            <a:r>
              <a:rPr lang="en-US" sz="3600" b="1" dirty="0" err="1" smtClean="0"/>
              <a:t>Albo</a:t>
            </a:r>
            <a:r>
              <a:rPr lang="en-US" sz="3600" b="1" dirty="0" smtClean="0"/>
              <a:t> </a:t>
            </a:r>
            <a:r>
              <a:rPr lang="en-US" sz="3600" b="1" dirty="0" err="1" smtClean="0"/>
              <a:t>Hasabullah</a:t>
            </a:r>
            <a:r>
              <a:rPr lang="en-US" sz="3600" dirty="0"/>
              <a:t> </a:t>
            </a:r>
            <a:endParaRPr lang="en-US" sz="3600" dirty="0" smtClean="0"/>
          </a:p>
          <a:p>
            <a:pPr marL="0" indent="0" algn="ctr">
              <a:buNone/>
            </a:pPr>
            <a:endParaRPr lang="en-US" sz="3600" dirty="0"/>
          </a:p>
          <a:p>
            <a:pPr marL="0" indent="0">
              <a:buNone/>
            </a:pPr>
            <a:r>
              <a:rPr lang="en-US" sz="3200" b="1" dirty="0" smtClean="0"/>
              <a:t>Students (2 of 3 Recommendations)</a:t>
            </a:r>
            <a:endParaRPr lang="en-US" sz="3200" dirty="0"/>
          </a:p>
          <a:p>
            <a:pPr marL="0" lvl="0" indent="0">
              <a:buNone/>
            </a:pPr>
            <a:r>
              <a:rPr lang="en-US" sz="3200" u="sng" dirty="0"/>
              <a:t>Freshman orientation activity</a:t>
            </a:r>
            <a:r>
              <a:rPr lang="en-US" sz="3200" dirty="0"/>
              <a:t> that is about school inclusivity. </a:t>
            </a:r>
            <a:r>
              <a:rPr lang="en-US" sz="3200" dirty="0" smtClean="0"/>
              <a:t>  </a:t>
            </a:r>
            <a:r>
              <a:rPr lang="en-US" dirty="0"/>
              <a:t>  </a:t>
            </a:r>
            <a:endParaRPr lang="en-US" dirty="0" smtClean="0"/>
          </a:p>
          <a:p>
            <a:pPr marL="0" lvl="0" indent="0">
              <a:buNone/>
            </a:pPr>
            <a:endParaRPr lang="en-US" dirty="0"/>
          </a:p>
        </p:txBody>
      </p:sp>
    </p:spTree>
    <p:extLst>
      <p:ext uri="{BB962C8B-B14F-4D97-AF65-F5344CB8AC3E}">
        <p14:creationId xmlns:p14="http://schemas.microsoft.com/office/powerpoint/2010/main" val="559381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Presentation of Formal Proposals - 7</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b="1" dirty="0"/>
              <a:t>Presented by </a:t>
            </a:r>
            <a:r>
              <a:rPr lang="en-US" sz="3600" b="1" dirty="0" err="1" smtClean="0"/>
              <a:t>Lorreny</a:t>
            </a:r>
            <a:r>
              <a:rPr lang="en-US" sz="3600" b="1" dirty="0" smtClean="0"/>
              <a:t> Marrero</a:t>
            </a:r>
            <a:r>
              <a:rPr lang="en-US" sz="3600" dirty="0"/>
              <a:t> </a:t>
            </a:r>
            <a:endParaRPr lang="en-US" sz="3600" dirty="0" smtClean="0"/>
          </a:p>
          <a:p>
            <a:pPr marL="0" indent="0" algn="ctr">
              <a:buNone/>
            </a:pPr>
            <a:endParaRPr lang="en-US" sz="3600" dirty="0"/>
          </a:p>
          <a:p>
            <a:pPr marL="0" indent="0">
              <a:buNone/>
            </a:pPr>
            <a:r>
              <a:rPr lang="en-US" sz="3200" b="1" dirty="0" smtClean="0"/>
              <a:t>Students (3 of 3 Recommendations)</a:t>
            </a:r>
            <a:endParaRPr lang="en-US" sz="3200" dirty="0"/>
          </a:p>
          <a:p>
            <a:pPr marL="0" lvl="0" indent="0">
              <a:buNone/>
            </a:pPr>
            <a:r>
              <a:rPr lang="en-US" sz="3200" u="sng" dirty="0"/>
              <a:t>Language partners program or club</a:t>
            </a:r>
            <a:r>
              <a:rPr lang="en-US" sz="3200" dirty="0"/>
              <a:t> that pairs native speakers with students learning the language. </a:t>
            </a:r>
            <a:r>
              <a:rPr lang="en-US" sz="3200" dirty="0" smtClean="0"/>
              <a:t>   </a:t>
            </a:r>
            <a:r>
              <a:rPr lang="en-US" dirty="0"/>
              <a:t>  </a:t>
            </a:r>
            <a:endParaRPr lang="en-US" dirty="0" smtClean="0"/>
          </a:p>
          <a:p>
            <a:pPr marL="0" lvl="0" indent="0">
              <a:buNone/>
            </a:pPr>
            <a:endParaRPr lang="en-US" dirty="0"/>
          </a:p>
        </p:txBody>
      </p:sp>
    </p:spTree>
    <p:extLst>
      <p:ext uri="{BB962C8B-B14F-4D97-AF65-F5344CB8AC3E}">
        <p14:creationId xmlns:p14="http://schemas.microsoft.com/office/powerpoint/2010/main" val="528398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Presentation of Formal Proposals - 8</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b="1" dirty="0"/>
              <a:t>Presented by </a:t>
            </a:r>
            <a:r>
              <a:rPr lang="en-US" sz="3600" b="1" dirty="0" err="1" smtClean="0"/>
              <a:t>Anye</a:t>
            </a:r>
            <a:r>
              <a:rPr lang="en-US" sz="3600" b="1" dirty="0" smtClean="0"/>
              <a:t> </a:t>
            </a:r>
            <a:r>
              <a:rPr lang="en-US" sz="3600" b="1" dirty="0" err="1" smtClean="0"/>
              <a:t>Nkimbeng</a:t>
            </a:r>
            <a:r>
              <a:rPr lang="en-US" sz="3600" dirty="0"/>
              <a:t> </a:t>
            </a:r>
            <a:endParaRPr lang="en-US" sz="3600" dirty="0" smtClean="0"/>
          </a:p>
          <a:p>
            <a:pPr marL="0" indent="0" algn="ctr">
              <a:buNone/>
            </a:pPr>
            <a:endParaRPr lang="en-US" sz="3600" dirty="0"/>
          </a:p>
          <a:p>
            <a:pPr marL="0" indent="0">
              <a:buNone/>
            </a:pPr>
            <a:r>
              <a:rPr lang="en-US" sz="3200" b="1" dirty="0" smtClean="0"/>
              <a:t>District/Administration (1 Recommendation)</a:t>
            </a:r>
            <a:endParaRPr lang="en-US" sz="3200" dirty="0"/>
          </a:p>
          <a:p>
            <a:pPr marL="0" lvl="0" indent="0">
              <a:buNone/>
            </a:pPr>
            <a:r>
              <a:rPr lang="en-US" sz="3200" u="sng" dirty="0"/>
              <a:t>Create an advisory committee</a:t>
            </a:r>
            <a:r>
              <a:rPr lang="en-US" sz="3200" dirty="0"/>
              <a:t> that is diverse and includes students in order to ensure diversity in recruitment and hiring</a:t>
            </a:r>
            <a:r>
              <a:rPr lang="en-US" sz="3200" dirty="0" smtClean="0"/>
              <a:t>.    </a:t>
            </a:r>
            <a:r>
              <a:rPr lang="en-US" dirty="0"/>
              <a:t>  </a:t>
            </a:r>
            <a:endParaRPr lang="en-US" dirty="0" smtClean="0"/>
          </a:p>
          <a:p>
            <a:pPr marL="0" lvl="0" indent="0">
              <a:buNone/>
            </a:pPr>
            <a:endParaRPr lang="en-US" dirty="0"/>
          </a:p>
        </p:txBody>
      </p:sp>
    </p:spTree>
    <p:extLst>
      <p:ext uri="{BB962C8B-B14F-4D97-AF65-F5344CB8AC3E}">
        <p14:creationId xmlns:p14="http://schemas.microsoft.com/office/powerpoint/2010/main" val="1070164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3544" y="3714342"/>
            <a:ext cx="8298180" cy="1727200"/>
          </a:xfrm>
        </p:spPr>
        <p:txBody>
          <a:bodyPr anchor="ctr" anchorCtr="0"/>
          <a:lstStyle/>
          <a:p>
            <a:r>
              <a:rPr lang="en-US" sz="4800" dirty="0" smtClean="0">
                <a:solidFill>
                  <a:schemeClr val="accent5">
                    <a:lumMod val="50000"/>
                  </a:schemeClr>
                </a:solidFill>
              </a:rPr>
              <a:t>Headmaster Brian Martin</a:t>
            </a:r>
            <a:endParaRPr lang="en-US" sz="4800" dirty="0">
              <a:solidFill>
                <a:schemeClr val="accent5">
                  <a:lumMod val="50000"/>
                </a:schemeClr>
              </a:solidFill>
            </a:endParaRPr>
          </a:p>
        </p:txBody>
      </p:sp>
      <p:sp>
        <p:nvSpPr>
          <p:cNvPr id="3" name="Subtitle 2"/>
          <p:cNvSpPr>
            <a:spLocks noGrp="1"/>
          </p:cNvSpPr>
          <p:nvPr>
            <p:ph type="subTitle" idx="1"/>
          </p:nvPr>
        </p:nvSpPr>
        <p:spPr>
          <a:xfrm>
            <a:off x="838200" y="5161140"/>
            <a:ext cx="8298180" cy="1122680"/>
          </a:xfrm>
        </p:spPr>
        <p:txBody>
          <a:bodyPr>
            <a:normAutofit/>
          </a:bodyPr>
          <a:lstStyle/>
          <a:p>
            <a:r>
              <a:rPr lang="en-US" dirty="0" smtClean="0"/>
              <a:t>Opening Remarks</a:t>
            </a:r>
            <a:endParaRPr lang="en-US" dirty="0"/>
          </a:p>
        </p:txBody>
      </p:sp>
      <p:pic>
        <p:nvPicPr>
          <p:cNvPr id="13" name="Picture 12"/>
          <p:cNvPicPr>
            <a:picLocks noChangeAspect="1"/>
          </p:cNvPicPr>
          <p:nvPr/>
        </p:nvPicPr>
        <p:blipFill>
          <a:blip r:embed="rId2"/>
          <a:stretch>
            <a:fillRect/>
          </a:stretch>
        </p:blipFill>
        <p:spPr>
          <a:xfrm>
            <a:off x="7387778" y="5046840"/>
            <a:ext cx="1753946" cy="1807095"/>
          </a:xfrm>
          <a:prstGeom prst="rect">
            <a:avLst/>
          </a:prstGeom>
        </p:spPr>
      </p:pic>
      <p:pic>
        <p:nvPicPr>
          <p:cNvPr id="7" name="Picture 6"/>
          <p:cNvPicPr>
            <a:picLocks noChangeAspect="1"/>
          </p:cNvPicPr>
          <p:nvPr/>
        </p:nvPicPr>
        <p:blipFill>
          <a:blip r:embed="rId3"/>
          <a:stretch>
            <a:fillRect/>
          </a:stretch>
        </p:blipFill>
        <p:spPr>
          <a:xfrm>
            <a:off x="1690053" y="0"/>
            <a:ext cx="4607958" cy="3102638"/>
          </a:xfrm>
          <a:prstGeom prst="rect">
            <a:avLst/>
          </a:prstGeom>
        </p:spPr>
      </p:pic>
      <p:pic>
        <p:nvPicPr>
          <p:cNvPr id="8" name="Picture 7"/>
          <p:cNvPicPr>
            <a:picLocks noChangeAspect="1"/>
          </p:cNvPicPr>
          <p:nvPr/>
        </p:nvPicPr>
        <p:blipFill>
          <a:blip r:embed="rId4"/>
          <a:stretch>
            <a:fillRect/>
          </a:stretch>
        </p:blipFill>
        <p:spPr>
          <a:xfrm>
            <a:off x="848888" y="1407088"/>
            <a:ext cx="8292836" cy="2037032"/>
          </a:xfrm>
          <a:prstGeom prst="rect">
            <a:avLst/>
          </a:prstGeom>
        </p:spPr>
      </p:pic>
    </p:spTree>
    <p:extLst>
      <p:ext uri="{BB962C8B-B14F-4D97-AF65-F5344CB8AC3E}">
        <p14:creationId xmlns:p14="http://schemas.microsoft.com/office/powerpoint/2010/main" val="547060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3544" y="3714342"/>
            <a:ext cx="8298180" cy="1727200"/>
          </a:xfrm>
        </p:spPr>
        <p:txBody>
          <a:bodyPr anchor="ctr" anchorCtr="0"/>
          <a:lstStyle/>
          <a:p>
            <a:r>
              <a:rPr lang="en-US" sz="4800" dirty="0" smtClean="0">
                <a:solidFill>
                  <a:schemeClr val="accent5">
                    <a:lumMod val="50000"/>
                  </a:schemeClr>
                </a:solidFill>
              </a:rPr>
              <a:t>Headmaster Brian Martin</a:t>
            </a:r>
            <a:endParaRPr lang="en-US" sz="4800" dirty="0">
              <a:solidFill>
                <a:schemeClr val="accent5">
                  <a:lumMod val="50000"/>
                </a:schemeClr>
              </a:solidFill>
            </a:endParaRPr>
          </a:p>
        </p:txBody>
      </p:sp>
      <p:sp>
        <p:nvSpPr>
          <p:cNvPr id="3" name="Subtitle 2"/>
          <p:cNvSpPr>
            <a:spLocks noGrp="1"/>
          </p:cNvSpPr>
          <p:nvPr>
            <p:ph type="subTitle" idx="1"/>
          </p:nvPr>
        </p:nvSpPr>
        <p:spPr>
          <a:xfrm>
            <a:off x="838200" y="5161140"/>
            <a:ext cx="8298180" cy="1122680"/>
          </a:xfrm>
        </p:spPr>
        <p:txBody>
          <a:bodyPr>
            <a:normAutofit/>
          </a:bodyPr>
          <a:lstStyle/>
          <a:p>
            <a:r>
              <a:rPr lang="en-US" dirty="0" smtClean="0"/>
              <a:t>Response and clarifying questions.</a:t>
            </a:r>
            <a:endParaRPr lang="en-US" dirty="0"/>
          </a:p>
        </p:txBody>
      </p:sp>
      <p:pic>
        <p:nvPicPr>
          <p:cNvPr id="13" name="Picture 12"/>
          <p:cNvPicPr>
            <a:picLocks noChangeAspect="1"/>
          </p:cNvPicPr>
          <p:nvPr/>
        </p:nvPicPr>
        <p:blipFill>
          <a:blip r:embed="rId2"/>
          <a:stretch>
            <a:fillRect/>
          </a:stretch>
        </p:blipFill>
        <p:spPr>
          <a:xfrm>
            <a:off x="7387778" y="5046840"/>
            <a:ext cx="1753946" cy="1807095"/>
          </a:xfrm>
          <a:prstGeom prst="rect">
            <a:avLst/>
          </a:prstGeom>
        </p:spPr>
      </p:pic>
      <p:pic>
        <p:nvPicPr>
          <p:cNvPr id="7" name="Picture 6"/>
          <p:cNvPicPr>
            <a:picLocks noChangeAspect="1"/>
          </p:cNvPicPr>
          <p:nvPr/>
        </p:nvPicPr>
        <p:blipFill>
          <a:blip r:embed="rId3"/>
          <a:stretch>
            <a:fillRect/>
          </a:stretch>
        </p:blipFill>
        <p:spPr>
          <a:xfrm>
            <a:off x="1690053" y="0"/>
            <a:ext cx="4607958" cy="3102638"/>
          </a:xfrm>
          <a:prstGeom prst="rect">
            <a:avLst/>
          </a:prstGeom>
        </p:spPr>
      </p:pic>
      <p:pic>
        <p:nvPicPr>
          <p:cNvPr id="8" name="Picture 7"/>
          <p:cNvPicPr>
            <a:picLocks noChangeAspect="1"/>
          </p:cNvPicPr>
          <p:nvPr/>
        </p:nvPicPr>
        <p:blipFill>
          <a:blip r:embed="rId4"/>
          <a:stretch>
            <a:fillRect/>
          </a:stretch>
        </p:blipFill>
        <p:spPr>
          <a:xfrm>
            <a:off x="848888" y="1407088"/>
            <a:ext cx="8292836" cy="2037032"/>
          </a:xfrm>
          <a:prstGeom prst="rect">
            <a:avLst/>
          </a:prstGeom>
        </p:spPr>
      </p:pic>
    </p:spTree>
    <p:extLst>
      <p:ext uri="{BB962C8B-B14F-4D97-AF65-F5344CB8AC3E}">
        <p14:creationId xmlns:p14="http://schemas.microsoft.com/office/powerpoint/2010/main" val="3490299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3544" y="3714342"/>
            <a:ext cx="8298180" cy="1727200"/>
          </a:xfrm>
        </p:spPr>
        <p:txBody>
          <a:bodyPr anchor="ctr" anchorCtr="0"/>
          <a:lstStyle/>
          <a:p>
            <a:r>
              <a:rPr lang="en-US" sz="4800" dirty="0" smtClean="0">
                <a:solidFill>
                  <a:schemeClr val="accent5">
                    <a:lumMod val="50000"/>
                  </a:schemeClr>
                </a:solidFill>
              </a:rPr>
              <a:t>Full Task Force</a:t>
            </a:r>
            <a:endParaRPr lang="en-US" sz="4800" dirty="0">
              <a:solidFill>
                <a:schemeClr val="accent5">
                  <a:lumMod val="50000"/>
                </a:schemeClr>
              </a:solidFill>
            </a:endParaRPr>
          </a:p>
        </p:txBody>
      </p:sp>
      <p:sp>
        <p:nvSpPr>
          <p:cNvPr id="3" name="Subtitle 2"/>
          <p:cNvSpPr>
            <a:spLocks noGrp="1"/>
          </p:cNvSpPr>
          <p:nvPr>
            <p:ph type="subTitle" idx="1"/>
          </p:nvPr>
        </p:nvSpPr>
        <p:spPr>
          <a:xfrm>
            <a:off x="838200" y="5161140"/>
            <a:ext cx="8298180" cy="1122680"/>
          </a:xfrm>
        </p:spPr>
        <p:txBody>
          <a:bodyPr>
            <a:normAutofit/>
          </a:bodyPr>
          <a:lstStyle/>
          <a:p>
            <a:r>
              <a:rPr lang="en-US" dirty="0" smtClean="0"/>
              <a:t>Response and clarifications.</a:t>
            </a:r>
            <a:endParaRPr lang="en-US" dirty="0"/>
          </a:p>
        </p:txBody>
      </p:sp>
      <p:pic>
        <p:nvPicPr>
          <p:cNvPr id="13" name="Picture 12"/>
          <p:cNvPicPr>
            <a:picLocks noChangeAspect="1"/>
          </p:cNvPicPr>
          <p:nvPr/>
        </p:nvPicPr>
        <p:blipFill>
          <a:blip r:embed="rId2"/>
          <a:stretch>
            <a:fillRect/>
          </a:stretch>
        </p:blipFill>
        <p:spPr>
          <a:xfrm>
            <a:off x="7387778" y="5046840"/>
            <a:ext cx="1753946" cy="1807095"/>
          </a:xfrm>
          <a:prstGeom prst="rect">
            <a:avLst/>
          </a:prstGeom>
        </p:spPr>
      </p:pic>
      <p:pic>
        <p:nvPicPr>
          <p:cNvPr id="7" name="Picture 6"/>
          <p:cNvPicPr>
            <a:picLocks noChangeAspect="1"/>
          </p:cNvPicPr>
          <p:nvPr/>
        </p:nvPicPr>
        <p:blipFill>
          <a:blip r:embed="rId3"/>
          <a:stretch>
            <a:fillRect/>
          </a:stretch>
        </p:blipFill>
        <p:spPr>
          <a:xfrm>
            <a:off x="1690053" y="0"/>
            <a:ext cx="4607958" cy="3102638"/>
          </a:xfrm>
          <a:prstGeom prst="rect">
            <a:avLst/>
          </a:prstGeom>
        </p:spPr>
      </p:pic>
      <p:pic>
        <p:nvPicPr>
          <p:cNvPr id="8" name="Picture 7"/>
          <p:cNvPicPr>
            <a:picLocks noChangeAspect="1"/>
          </p:cNvPicPr>
          <p:nvPr/>
        </p:nvPicPr>
        <p:blipFill>
          <a:blip r:embed="rId4"/>
          <a:stretch>
            <a:fillRect/>
          </a:stretch>
        </p:blipFill>
        <p:spPr>
          <a:xfrm>
            <a:off x="848888" y="1407088"/>
            <a:ext cx="8292836" cy="2037032"/>
          </a:xfrm>
          <a:prstGeom prst="rect">
            <a:avLst/>
          </a:prstGeom>
        </p:spPr>
      </p:pic>
    </p:spTree>
    <p:extLst>
      <p:ext uri="{BB962C8B-B14F-4D97-AF65-F5344CB8AC3E}">
        <p14:creationId xmlns:p14="http://schemas.microsoft.com/office/powerpoint/2010/main" val="2400237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3544" y="3714342"/>
            <a:ext cx="8298180" cy="1727200"/>
          </a:xfrm>
        </p:spPr>
        <p:txBody>
          <a:bodyPr anchor="ctr" anchorCtr="0"/>
          <a:lstStyle/>
          <a:p>
            <a:r>
              <a:rPr lang="en-US" sz="4800" dirty="0" smtClean="0">
                <a:solidFill>
                  <a:schemeClr val="accent5">
                    <a:lumMod val="50000"/>
                  </a:schemeClr>
                </a:solidFill>
              </a:rPr>
              <a:t>Full community / Audience</a:t>
            </a:r>
            <a:endParaRPr lang="en-US" sz="4800" dirty="0">
              <a:solidFill>
                <a:schemeClr val="accent5">
                  <a:lumMod val="50000"/>
                </a:schemeClr>
              </a:solidFill>
            </a:endParaRPr>
          </a:p>
        </p:txBody>
      </p:sp>
      <p:sp>
        <p:nvSpPr>
          <p:cNvPr id="3" name="Subtitle 2"/>
          <p:cNvSpPr>
            <a:spLocks noGrp="1"/>
          </p:cNvSpPr>
          <p:nvPr>
            <p:ph type="subTitle" idx="1"/>
          </p:nvPr>
        </p:nvSpPr>
        <p:spPr>
          <a:xfrm>
            <a:off x="838200" y="5161140"/>
            <a:ext cx="8298180" cy="1122680"/>
          </a:xfrm>
        </p:spPr>
        <p:txBody>
          <a:bodyPr>
            <a:normAutofit/>
          </a:bodyPr>
          <a:lstStyle/>
          <a:p>
            <a:r>
              <a:rPr lang="en-US" dirty="0" smtClean="0"/>
              <a:t>Questions and comments.</a:t>
            </a:r>
            <a:endParaRPr lang="en-US" dirty="0"/>
          </a:p>
        </p:txBody>
      </p:sp>
      <p:pic>
        <p:nvPicPr>
          <p:cNvPr id="13" name="Picture 12"/>
          <p:cNvPicPr>
            <a:picLocks noChangeAspect="1"/>
          </p:cNvPicPr>
          <p:nvPr/>
        </p:nvPicPr>
        <p:blipFill>
          <a:blip r:embed="rId2"/>
          <a:stretch>
            <a:fillRect/>
          </a:stretch>
        </p:blipFill>
        <p:spPr>
          <a:xfrm>
            <a:off x="7387778" y="5046840"/>
            <a:ext cx="1753946" cy="1807095"/>
          </a:xfrm>
          <a:prstGeom prst="rect">
            <a:avLst/>
          </a:prstGeom>
        </p:spPr>
      </p:pic>
      <p:pic>
        <p:nvPicPr>
          <p:cNvPr id="7" name="Picture 6"/>
          <p:cNvPicPr>
            <a:picLocks noChangeAspect="1"/>
          </p:cNvPicPr>
          <p:nvPr/>
        </p:nvPicPr>
        <p:blipFill>
          <a:blip r:embed="rId3"/>
          <a:stretch>
            <a:fillRect/>
          </a:stretch>
        </p:blipFill>
        <p:spPr>
          <a:xfrm>
            <a:off x="1690053" y="0"/>
            <a:ext cx="4607958" cy="3102638"/>
          </a:xfrm>
          <a:prstGeom prst="rect">
            <a:avLst/>
          </a:prstGeom>
        </p:spPr>
      </p:pic>
      <p:pic>
        <p:nvPicPr>
          <p:cNvPr id="8" name="Picture 7"/>
          <p:cNvPicPr>
            <a:picLocks noChangeAspect="1"/>
          </p:cNvPicPr>
          <p:nvPr/>
        </p:nvPicPr>
        <p:blipFill>
          <a:blip r:embed="rId4"/>
          <a:stretch>
            <a:fillRect/>
          </a:stretch>
        </p:blipFill>
        <p:spPr>
          <a:xfrm>
            <a:off x="848888" y="1407088"/>
            <a:ext cx="8292836" cy="2037032"/>
          </a:xfrm>
          <a:prstGeom prst="rect">
            <a:avLst/>
          </a:prstGeom>
        </p:spPr>
      </p:pic>
    </p:spTree>
    <p:extLst>
      <p:ext uri="{BB962C8B-B14F-4D97-AF65-F5344CB8AC3E}">
        <p14:creationId xmlns:p14="http://schemas.microsoft.com/office/powerpoint/2010/main" val="4206330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3544" y="3714342"/>
            <a:ext cx="8298180" cy="1727200"/>
          </a:xfrm>
        </p:spPr>
        <p:txBody>
          <a:bodyPr anchor="ctr" anchorCtr="0"/>
          <a:lstStyle/>
          <a:p>
            <a:r>
              <a:rPr lang="en-US" sz="4800" dirty="0" smtClean="0">
                <a:solidFill>
                  <a:schemeClr val="accent5">
                    <a:lumMod val="50000"/>
                  </a:schemeClr>
                </a:solidFill>
              </a:rPr>
              <a:t>Ms. Onotse </a:t>
            </a:r>
            <a:r>
              <a:rPr lang="en-US" sz="4800" dirty="0" err="1" smtClean="0">
                <a:solidFill>
                  <a:schemeClr val="accent5">
                    <a:lumMod val="50000"/>
                  </a:schemeClr>
                </a:solidFill>
              </a:rPr>
              <a:t>Omoyeni</a:t>
            </a:r>
            <a:r>
              <a:rPr lang="en-US" sz="4800" dirty="0" smtClean="0">
                <a:solidFill>
                  <a:schemeClr val="accent5">
                    <a:lumMod val="50000"/>
                  </a:schemeClr>
                </a:solidFill>
              </a:rPr>
              <a:t>, co-chair</a:t>
            </a:r>
            <a:endParaRPr lang="en-US" sz="4800" dirty="0">
              <a:solidFill>
                <a:schemeClr val="accent5">
                  <a:lumMod val="50000"/>
                </a:schemeClr>
              </a:solidFill>
            </a:endParaRPr>
          </a:p>
        </p:txBody>
      </p:sp>
      <p:sp>
        <p:nvSpPr>
          <p:cNvPr id="3" name="Subtitle 2"/>
          <p:cNvSpPr>
            <a:spLocks noGrp="1"/>
          </p:cNvSpPr>
          <p:nvPr>
            <p:ph type="subTitle" idx="1"/>
          </p:nvPr>
        </p:nvSpPr>
        <p:spPr>
          <a:xfrm>
            <a:off x="838200" y="5046840"/>
            <a:ext cx="8298180" cy="1807095"/>
          </a:xfrm>
        </p:spPr>
        <p:txBody>
          <a:bodyPr>
            <a:normAutofit/>
          </a:bodyPr>
          <a:lstStyle/>
          <a:p>
            <a:r>
              <a:rPr lang="en-US" dirty="0" smtClean="0"/>
              <a:t>Closing remarks on behalf of </a:t>
            </a:r>
          </a:p>
          <a:p>
            <a:r>
              <a:rPr lang="en-US" dirty="0" smtClean="0"/>
              <a:t>the HCCTF.</a:t>
            </a:r>
            <a:endParaRPr lang="en-US" dirty="0"/>
          </a:p>
        </p:txBody>
      </p:sp>
      <p:pic>
        <p:nvPicPr>
          <p:cNvPr id="13" name="Picture 12"/>
          <p:cNvPicPr>
            <a:picLocks noChangeAspect="1"/>
          </p:cNvPicPr>
          <p:nvPr/>
        </p:nvPicPr>
        <p:blipFill>
          <a:blip r:embed="rId2"/>
          <a:stretch>
            <a:fillRect/>
          </a:stretch>
        </p:blipFill>
        <p:spPr>
          <a:xfrm>
            <a:off x="7387778" y="5046840"/>
            <a:ext cx="1753946" cy="1807095"/>
          </a:xfrm>
          <a:prstGeom prst="rect">
            <a:avLst/>
          </a:prstGeom>
        </p:spPr>
      </p:pic>
      <p:pic>
        <p:nvPicPr>
          <p:cNvPr id="7" name="Picture 6"/>
          <p:cNvPicPr>
            <a:picLocks noChangeAspect="1"/>
          </p:cNvPicPr>
          <p:nvPr/>
        </p:nvPicPr>
        <p:blipFill>
          <a:blip r:embed="rId3"/>
          <a:stretch>
            <a:fillRect/>
          </a:stretch>
        </p:blipFill>
        <p:spPr>
          <a:xfrm>
            <a:off x="1690053" y="0"/>
            <a:ext cx="4607958" cy="3102638"/>
          </a:xfrm>
          <a:prstGeom prst="rect">
            <a:avLst/>
          </a:prstGeom>
        </p:spPr>
      </p:pic>
      <p:pic>
        <p:nvPicPr>
          <p:cNvPr id="8" name="Picture 7"/>
          <p:cNvPicPr>
            <a:picLocks noChangeAspect="1"/>
          </p:cNvPicPr>
          <p:nvPr/>
        </p:nvPicPr>
        <p:blipFill>
          <a:blip r:embed="rId4"/>
          <a:stretch>
            <a:fillRect/>
          </a:stretch>
        </p:blipFill>
        <p:spPr>
          <a:xfrm>
            <a:off x="848888" y="1407088"/>
            <a:ext cx="8292836" cy="2037032"/>
          </a:xfrm>
          <a:prstGeom prst="rect">
            <a:avLst/>
          </a:prstGeom>
        </p:spPr>
      </p:pic>
    </p:spTree>
    <p:extLst>
      <p:ext uri="{BB962C8B-B14F-4D97-AF65-F5344CB8AC3E}">
        <p14:creationId xmlns:p14="http://schemas.microsoft.com/office/powerpoint/2010/main" val="3480636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3544" y="3714342"/>
            <a:ext cx="8298180" cy="1727200"/>
          </a:xfrm>
        </p:spPr>
        <p:txBody>
          <a:bodyPr anchor="ctr" anchorCtr="0"/>
          <a:lstStyle/>
          <a:p>
            <a:r>
              <a:rPr lang="en-US" sz="4800" dirty="0" smtClean="0">
                <a:solidFill>
                  <a:schemeClr val="accent5">
                    <a:lumMod val="50000"/>
                  </a:schemeClr>
                </a:solidFill>
              </a:rPr>
              <a:t>Headmaster Brian Martin</a:t>
            </a:r>
            <a:endParaRPr lang="en-US" sz="4800" dirty="0">
              <a:solidFill>
                <a:schemeClr val="accent5">
                  <a:lumMod val="50000"/>
                </a:schemeClr>
              </a:solidFill>
            </a:endParaRPr>
          </a:p>
        </p:txBody>
      </p:sp>
      <p:sp>
        <p:nvSpPr>
          <p:cNvPr id="3" name="Subtitle 2"/>
          <p:cNvSpPr>
            <a:spLocks noGrp="1"/>
          </p:cNvSpPr>
          <p:nvPr>
            <p:ph type="subTitle" idx="1"/>
          </p:nvPr>
        </p:nvSpPr>
        <p:spPr>
          <a:xfrm>
            <a:off x="838200" y="5161140"/>
            <a:ext cx="8298180" cy="1122680"/>
          </a:xfrm>
        </p:spPr>
        <p:txBody>
          <a:bodyPr>
            <a:normAutofit/>
          </a:bodyPr>
          <a:lstStyle/>
          <a:p>
            <a:r>
              <a:rPr lang="en-US" dirty="0" smtClean="0"/>
              <a:t>Final remarks and formal adjournment.</a:t>
            </a:r>
            <a:endParaRPr lang="en-US" dirty="0"/>
          </a:p>
        </p:txBody>
      </p:sp>
      <p:pic>
        <p:nvPicPr>
          <p:cNvPr id="13" name="Picture 12"/>
          <p:cNvPicPr>
            <a:picLocks noChangeAspect="1"/>
          </p:cNvPicPr>
          <p:nvPr/>
        </p:nvPicPr>
        <p:blipFill>
          <a:blip r:embed="rId2"/>
          <a:stretch>
            <a:fillRect/>
          </a:stretch>
        </p:blipFill>
        <p:spPr>
          <a:xfrm>
            <a:off x="7387778" y="5046840"/>
            <a:ext cx="1753946" cy="1807095"/>
          </a:xfrm>
          <a:prstGeom prst="rect">
            <a:avLst/>
          </a:prstGeom>
        </p:spPr>
      </p:pic>
      <p:pic>
        <p:nvPicPr>
          <p:cNvPr id="7" name="Picture 6"/>
          <p:cNvPicPr>
            <a:picLocks noChangeAspect="1"/>
          </p:cNvPicPr>
          <p:nvPr/>
        </p:nvPicPr>
        <p:blipFill>
          <a:blip r:embed="rId3"/>
          <a:stretch>
            <a:fillRect/>
          </a:stretch>
        </p:blipFill>
        <p:spPr>
          <a:xfrm>
            <a:off x="1690053" y="0"/>
            <a:ext cx="4607958" cy="3102638"/>
          </a:xfrm>
          <a:prstGeom prst="rect">
            <a:avLst/>
          </a:prstGeom>
        </p:spPr>
      </p:pic>
      <p:pic>
        <p:nvPicPr>
          <p:cNvPr id="8" name="Picture 7"/>
          <p:cNvPicPr>
            <a:picLocks noChangeAspect="1"/>
          </p:cNvPicPr>
          <p:nvPr/>
        </p:nvPicPr>
        <p:blipFill>
          <a:blip r:embed="rId4"/>
          <a:stretch>
            <a:fillRect/>
          </a:stretch>
        </p:blipFill>
        <p:spPr>
          <a:xfrm>
            <a:off x="848888" y="1407088"/>
            <a:ext cx="8292836" cy="2037032"/>
          </a:xfrm>
          <a:prstGeom prst="rect">
            <a:avLst/>
          </a:prstGeom>
        </p:spPr>
      </p:pic>
    </p:spTree>
    <p:extLst>
      <p:ext uri="{BB962C8B-B14F-4D97-AF65-F5344CB8AC3E}">
        <p14:creationId xmlns:p14="http://schemas.microsoft.com/office/powerpoint/2010/main" val="237617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3544" y="3714342"/>
            <a:ext cx="8298180" cy="1727200"/>
          </a:xfrm>
        </p:spPr>
        <p:txBody>
          <a:bodyPr anchor="ctr" anchorCtr="0"/>
          <a:lstStyle/>
          <a:p>
            <a:r>
              <a:rPr lang="en-US" sz="4800" dirty="0" smtClean="0">
                <a:solidFill>
                  <a:schemeClr val="accent5">
                    <a:lumMod val="50000"/>
                  </a:schemeClr>
                </a:solidFill>
              </a:rPr>
              <a:t>Ms. Onotse </a:t>
            </a:r>
            <a:r>
              <a:rPr lang="en-US" sz="4800" dirty="0" err="1" smtClean="0">
                <a:solidFill>
                  <a:schemeClr val="accent5">
                    <a:lumMod val="50000"/>
                  </a:schemeClr>
                </a:solidFill>
              </a:rPr>
              <a:t>Omoyeni</a:t>
            </a:r>
            <a:r>
              <a:rPr lang="en-US" sz="4800" dirty="0" smtClean="0">
                <a:solidFill>
                  <a:schemeClr val="accent5">
                    <a:lumMod val="50000"/>
                  </a:schemeClr>
                </a:solidFill>
              </a:rPr>
              <a:t>, co-chair</a:t>
            </a:r>
            <a:endParaRPr lang="en-US" sz="4800" dirty="0">
              <a:solidFill>
                <a:schemeClr val="accent5">
                  <a:lumMod val="50000"/>
                </a:schemeClr>
              </a:solidFill>
            </a:endParaRPr>
          </a:p>
        </p:txBody>
      </p:sp>
      <p:sp>
        <p:nvSpPr>
          <p:cNvPr id="3" name="Subtitle 2"/>
          <p:cNvSpPr>
            <a:spLocks noGrp="1"/>
          </p:cNvSpPr>
          <p:nvPr>
            <p:ph type="subTitle" idx="1"/>
          </p:nvPr>
        </p:nvSpPr>
        <p:spPr>
          <a:xfrm>
            <a:off x="838200" y="5046840"/>
            <a:ext cx="8298180" cy="1807095"/>
          </a:xfrm>
        </p:spPr>
        <p:txBody>
          <a:bodyPr>
            <a:normAutofit/>
          </a:bodyPr>
          <a:lstStyle/>
          <a:p>
            <a:r>
              <a:rPr lang="en-US" dirty="0" smtClean="0"/>
              <a:t>Task Force welcome, overview and notes, guidelines for today’s event</a:t>
            </a:r>
            <a:endParaRPr lang="en-US" dirty="0"/>
          </a:p>
        </p:txBody>
      </p:sp>
      <p:pic>
        <p:nvPicPr>
          <p:cNvPr id="13" name="Picture 12"/>
          <p:cNvPicPr>
            <a:picLocks noChangeAspect="1"/>
          </p:cNvPicPr>
          <p:nvPr/>
        </p:nvPicPr>
        <p:blipFill>
          <a:blip r:embed="rId2"/>
          <a:stretch>
            <a:fillRect/>
          </a:stretch>
        </p:blipFill>
        <p:spPr>
          <a:xfrm>
            <a:off x="7387778" y="5046840"/>
            <a:ext cx="1753946" cy="1807095"/>
          </a:xfrm>
          <a:prstGeom prst="rect">
            <a:avLst/>
          </a:prstGeom>
        </p:spPr>
      </p:pic>
      <p:pic>
        <p:nvPicPr>
          <p:cNvPr id="7" name="Picture 6"/>
          <p:cNvPicPr>
            <a:picLocks noChangeAspect="1"/>
          </p:cNvPicPr>
          <p:nvPr/>
        </p:nvPicPr>
        <p:blipFill>
          <a:blip r:embed="rId3"/>
          <a:stretch>
            <a:fillRect/>
          </a:stretch>
        </p:blipFill>
        <p:spPr>
          <a:xfrm>
            <a:off x="1690053" y="0"/>
            <a:ext cx="4607958" cy="3102638"/>
          </a:xfrm>
          <a:prstGeom prst="rect">
            <a:avLst/>
          </a:prstGeom>
        </p:spPr>
      </p:pic>
      <p:pic>
        <p:nvPicPr>
          <p:cNvPr id="8" name="Picture 7"/>
          <p:cNvPicPr>
            <a:picLocks noChangeAspect="1"/>
          </p:cNvPicPr>
          <p:nvPr/>
        </p:nvPicPr>
        <p:blipFill>
          <a:blip r:embed="rId4"/>
          <a:stretch>
            <a:fillRect/>
          </a:stretch>
        </p:blipFill>
        <p:spPr>
          <a:xfrm>
            <a:off x="848888" y="1407088"/>
            <a:ext cx="8292836" cy="2037032"/>
          </a:xfrm>
          <a:prstGeom prst="rect">
            <a:avLst/>
          </a:prstGeom>
        </p:spPr>
      </p:pic>
    </p:spTree>
    <p:extLst>
      <p:ext uri="{BB962C8B-B14F-4D97-AF65-F5344CB8AC3E}">
        <p14:creationId xmlns:p14="http://schemas.microsoft.com/office/powerpoint/2010/main" val="636936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Moderators for today’s presentation</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Onotse </a:t>
            </a:r>
            <a:r>
              <a:rPr lang="en-US" sz="3200" dirty="0" err="1"/>
              <a:t>Omoyeni</a:t>
            </a:r>
            <a:r>
              <a:rPr lang="en-US" sz="3200" dirty="0"/>
              <a:t> (Moderator</a:t>
            </a:r>
            <a:r>
              <a:rPr lang="en-US" sz="3200" dirty="0" smtClean="0"/>
              <a:t>)</a:t>
            </a:r>
          </a:p>
          <a:p>
            <a:pPr marL="0" indent="0">
              <a:buNone/>
            </a:pPr>
            <a:r>
              <a:rPr lang="en-US" sz="3200" dirty="0" smtClean="0"/>
              <a:t>Melissa </a:t>
            </a:r>
            <a:r>
              <a:rPr lang="en-US" sz="3200" dirty="0" err="1" smtClean="0"/>
              <a:t>Lemayian</a:t>
            </a:r>
            <a:r>
              <a:rPr lang="en-US" sz="3200" dirty="0" smtClean="0"/>
              <a:t> (Co-moderator, time keeper)</a:t>
            </a:r>
            <a:endParaRPr lang="en-US" dirty="0"/>
          </a:p>
          <a:p>
            <a:pPr marL="0" indent="0">
              <a:buNone/>
            </a:pPr>
            <a:r>
              <a:rPr lang="en-US" dirty="0"/>
              <a:t> </a:t>
            </a:r>
          </a:p>
        </p:txBody>
      </p:sp>
    </p:spTree>
    <p:extLst>
      <p:ext uri="{BB962C8B-B14F-4D97-AF65-F5344CB8AC3E}">
        <p14:creationId xmlns:p14="http://schemas.microsoft.com/office/powerpoint/2010/main" val="3154753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Participation norms for today’s presentation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moderators will kindly remind participants of the norms established, if it becomes necessary.</a:t>
            </a:r>
          </a:p>
          <a:p>
            <a:r>
              <a:rPr lang="en-US" dirty="0" smtClean="0"/>
              <a:t>Please refrain from questions and comments until after the formal presentation.</a:t>
            </a:r>
          </a:p>
          <a:p>
            <a:r>
              <a:rPr lang="en-US" dirty="0" smtClean="0"/>
              <a:t>Questions and comments should be limited to the presentation made by the participating students and Headmaster Martin.</a:t>
            </a:r>
          </a:p>
          <a:p>
            <a:r>
              <a:rPr lang="en-US" dirty="0" smtClean="0"/>
              <a:t>Please be respectful of all voices.</a:t>
            </a:r>
          </a:p>
          <a:p>
            <a:r>
              <a:rPr lang="en-US" dirty="0" smtClean="0"/>
              <a:t>During the question and answer phase, please limit questions or comments to no more than 90 seconds. </a:t>
            </a:r>
          </a:p>
          <a:p>
            <a:r>
              <a:rPr lang="en-US" dirty="0" smtClean="0"/>
              <a:t>In order to ensure participation for as many people as possible, each member of the audience will be limited to one question or comment.</a:t>
            </a:r>
          </a:p>
          <a:p>
            <a:r>
              <a:rPr lang="en-US" dirty="0" smtClean="0"/>
              <a:t>There is a parking lot for questions and comments that are not made during the presentation. The HCCTF will take these up at its next meeting.</a:t>
            </a:r>
            <a:endParaRPr lang="en-US" dirty="0"/>
          </a:p>
        </p:txBody>
      </p:sp>
    </p:spTree>
    <p:extLst>
      <p:ext uri="{BB962C8B-B14F-4D97-AF65-F5344CB8AC3E}">
        <p14:creationId xmlns:p14="http://schemas.microsoft.com/office/powerpoint/2010/main" val="1272953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3544" y="3714342"/>
            <a:ext cx="8298180" cy="1727200"/>
          </a:xfrm>
        </p:spPr>
        <p:txBody>
          <a:bodyPr anchor="ctr" anchorCtr="0"/>
          <a:lstStyle/>
          <a:p>
            <a:r>
              <a:rPr lang="en-US" sz="2000" b="1" i="1" dirty="0" smtClean="0">
                <a:solidFill>
                  <a:srgbClr val="800000"/>
                </a:solidFill>
                <a:latin typeface="Cambria"/>
                <a:cs typeface="Cambria"/>
              </a:rPr>
              <a:t>The mission of the Headmaster’s Cultural Competency Task Force is to work with the Headmaster to promote curriculum reform and to implement professional development as well as other school and community activities that create an awareness and respect for our fellow human beings and their experiences. </a:t>
            </a:r>
            <a:endParaRPr lang="en-US" sz="2000" b="1" i="1" dirty="0">
              <a:solidFill>
                <a:srgbClr val="800000"/>
              </a:solidFill>
              <a:latin typeface="Cambria"/>
              <a:cs typeface="Cambria"/>
            </a:endParaRPr>
          </a:p>
        </p:txBody>
      </p:sp>
      <p:sp>
        <p:nvSpPr>
          <p:cNvPr id="3" name="Subtitle 2"/>
          <p:cNvSpPr>
            <a:spLocks noGrp="1"/>
          </p:cNvSpPr>
          <p:nvPr>
            <p:ph type="subTitle" idx="1"/>
          </p:nvPr>
        </p:nvSpPr>
        <p:spPr>
          <a:xfrm>
            <a:off x="848888" y="5722480"/>
            <a:ext cx="8298180" cy="1122680"/>
          </a:xfrm>
        </p:spPr>
        <p:txBody>
          <a:bodyPr>
            <a:normAutofit/>
          </a:bodyPr>
          <a:lstStyle/>
          <a:p>
            <a:r>
              <a:rPr lang="en-US" dirty="0" smtClean="0"/>
              <a:t>Mission Statement of the HCCTF</a:t>
            </a:r>
            <a:endParaRPr lang="en-US" dirty="0"/>
          </a:p>
        </p:txBody>
      </p:sp>
      <p:pic>
        <p:nvPicPr>
          <p:cNvPr id="13" name="Picture 12"/>
          <p:cNvPicPr>
            <a:picLocks noChangeAspect="1"/>
          </p:cNvPicPr>
          <p:nvPr/>
        </p:nvPicPr>
        <p:blipFill>
          <a:blip r:embed="rId2"/>
          <a:stretch>
            <a:fillRect/>
          </a:stretch>
        </p:blipFill>
        <p:spPr>
          <a:xfrm>
            <a:off x="7387778" y="5046840"/>
            <a:ext cx="1753946" cy="1807095"/>
          </a:xfrm>
          <a:prstGeom prst="rect">
            <a:avLst/>
          </a:prstGeom>
        </p:spPr>
      </p:pic>
      <p:pic>
        <p:nvPicPr>
          <p:cNvPr id="7" name="Picture 6"/>
          <p:cNvPicPr>
            <a:picLocks noChangeAspect="1"/>
          </p:cNvPicPr>
          <p:nvPr/>
        </p:nvPicPr>
        <p:blipFill>
          <a:blip r:embed="rId3"/>
          <a:stretch>
            <a:fillRect/>
          </a:stretch>
        </p:blipFill>
        <p:spPr>
          <a:xfrm>
            <a:off x="1690053" y="0"/>
            <a:ext cx="4607958" cy="3102638"/>
          </a:xfrm>
          <a:prstGeom prst="rect">
            <a:avLst/>
          </a:prstGeom>
        </p:spPr>
      </p:pic>
      <p:pic>
        <p:nvPicPr>
          <p:cNvPr id="8" name="Picture 7"/>
          <p:cNvPicPr>
            <a:picLocks noChangeAspect="1"/>
          </p:cNvPicPr>
          <p:nvPr/>
        </p:nvPicPr>
        <p:blipFill>
          <a:blip r:embed="rId4"/>
          <a:stretch>
            <a:fillRect/>
          </a:stretch>
        </p:blipFill>
        <p:spPr>
          <a:xfrm>
            <a:off x="848888" y="1407088"/>
            <a:ext cx="8292836" cy="2037032"/>
          </a:xfrm>
          <a:prstGeom prst="rect">
            <a:avLst/>
          </a:prstGeom>
        </p:spPr>
      </p:pic>
    </p:spTree>
    <p:extLst>
      <p:ext uri="{BB962C8B-B14F-4D97-AF65-F5344CB8AC3E}">
        <p14:creationId xmlns:p14="http://schemas.microsoft.com/office/powerpoint/2010/main" val="3449404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Members of the </a:t>
            </a:r>
            <a:br>
              <a:rPr lang="en-US" dirty="0" smtClean="0"/>
            </a:br>
            <a:r>
              <a:rPr lang="en-US" dirty="0" smtClean="0"/>
              <a:t>Task Force</a:t>
            </a:r>
            <a:endParaRPr lang="en-US" dirty="0"/>
          </a:p>
        </p:txBody>
      </p:sp>
      <p:sp>
        <p:nvSpPr>
          <p:cNvPr id="3" name="Content Placeholder 2"/>
          <p:cNvSpPr>
            <a:spLocks noGrp="1"/>
          </p:cNvSpPr>
          <p:nvPr>
            <p:ph idx="1"/>
          </p:nvPr>
        </p:nvSpPr>
        <p:spPr/>
        <p:txBody>
          <a:bodyPr>
            <a:normAutofit/>
          </a:bodyPr>
          <a:lstStyle/>
          <a:p>
            <a:pPr marL="0" indent="0" algn="ctr">
              <a:buNone/>
            </a:pPr>
            <a:r>
              <a:rPr lang="en-US" b="1" dirty="0"/>
              <a:t>Co-Chairs</a:t>
            </a:r>
            <a:endParaRPr lang="en-US" dirty="0"/>
          </a:p>
          <a:p>
            <a:pPr marL="0" indent="0" algn="ctr">
              <a:buNone/>
            </a:pPr>
            <a:r>
              <a:rPr lang="en-US" dirty="0"/>
              <a:t> </a:t>
            </a:r>
          </a:p>
          <a:p>
            <a:pPr marL="0" indent="0" algn="ctr">
              <a:buNone/>
            </a:pPr>
            <a:r>
              <a:rPr lang="en-US" dirty="0"/>
              <a:t>Onotse </a:t>
            </a:r>
            <a:r>
              <a:rPr lang="en-US" dirty="0" err="1"/>
              <a:t>Omoyeni</a:t>
            </a:r>
            <a:r>
              <a:rPr lang="en-US" dirty="0"/>
              <a:t> (Moderator</a:t>
            </a:r>
            <a:r>
              <a:rPr lang="en-US" dirty="0" smtClean="0"/>
              <a:t>)</a:t>
            </a:r>
          </a:p>
          <a:p>
            <a:pPr marL="0" indent="0" algn="ctr">
              <a:buNone/>
            </a:pPr>
            <a:r>
              <a:rPr lang="en-US" dirty="0" smtClean="0"/>
              <a:t>Yvette </a:t>
            </a:r>
            <a:r>
              <a:rPr lang="en-US" dirty="0"/>
              <a:t>Cheeks</a:t>
            </a:r>
          </a:p>
          <a:p>
            <a:pPr marL="0" indent="0" algn="ctr">
              <a:buNone/>
            </a:pPr>
            <a:r>
              <a:rPr lang="en-US" dirty="0"/>
              <a:t>Robert De </a:t>
            </a:r>
            <a:r>
              <a:rPr lang="en-US" dirty="0" err="1" smtClean="0"/>
              <a:t>Lossa</a:t>
            </a:r>
            <a:endParaRPr lang="en-US" dirty="0"/>
          </a:p>
          <a:p>
            <a:pPr marL="0" indent="0">
              <a:buNone/>
            </a:pPr>
            <a:r>
              <a:rPr lang="en-US" dirty="0"/>
              <a:t> </a:t>
            </a:r>
          </a:p>
        </p:txBody>
      </p:sp>
    </p:spTree>
    <p:extLst>
      <p:ext uri="{BB962C8B-B14F-4D97-AF65-F5344CB8AC3E}">
        <p14:creationId xmlns:p14="http://schemas.microsoft.com/office/powerpoint/2010/main" val="1466475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Members of the </a:t>
            </a:r>
            <a:br>
              <a:rPr lang="en-US" dirty="0" smtClean="0"/>
            </a:br>
            <a:r>
              <a:rPr lang="en-US" dirty="0" smtClean="0"/>
              <a:t>Task Force</a:t>
            </a:r>
            <a:endParaRPr lang="en-US" dirty="0"/>
          </a:p>
        </p:txBody>
      </p:sp>
      <p:sp>
        <p:nvSpPr>
          <p:cNvPr id="3" name="Content Placeholder 2"/>
          <p:cNvSpPr>
            <a:spLocks noGrp="1"/>
          </p:cNvSpPr>
          <p:nvPr>
            <p:ph idx="1"/>
          </p:nvPr>
        </p:nvSpPr>
        <p:spPr/>
        <p:txBody>
          <a:bodyPr numCol="2" spcCol="548640">
            <a:normAutofit fontScale="92500" lnSpcReduction="10000"/>
          </a:bodyPr>
          <a:lstStyle/>
          <a:p>
            <a:pPr marL="0" indent="0">
              <a:buNone/>
            </a:pPr>
            <a:r>
              <a:rPr lang="en-US" b="1" dirty="0"/>
              <a:t>Students</a:t>
            </a:r>
            <a:endParaRPr lang="en-US" dirty="0"/>
          </a:p>
          <a:p>
            <a:pPr marL="0" indent="0" algn="ctr">
              <a:buNone/>
            </a:pPr>
            <a:r>
              <a:rPr lang="en-US" dirty="0"/>
              <a:t> </a:t>
            </a:r>
          </a:p>
          <a:p>
            <a:pPr marL="0" indent="0">
              <a:buNone/>
            </a:pPr>
            <a:r>
              <a:rPr lang="en-US" dirty="0"/>
              <a:t>Mohammed </a:t>
            </a:r>
            <a:r>
              <a:rPr lang="en-US" dirty="0" err="1"/>
              <a:t>Albo</a:t>
            </a:r>
            <a:r>
              <a:rPr lang="en-US" dirty="0"/>
              <a:t> </a:t>
            </a:r>
            <a:r>
              <a:rPr lang="en-US" dirty="0" err="1" smtClean="0"/>
              <a:t>Hasabullah</a:t>
            </a:r>
            <a:endParaRPr lang="en-US" dirty="0"/>
          </a:p>
          <a:p>
            <a:pPr marL="0" indent="0">
              <a:buNone/>
            </a:pPr>
            <a:r>
              <a:rPr lang="en-US" dirty="0"/>
              <a:t>Amy </a:t>
            </a:r>
            <a:r>
              <a:rPr lang="en-US" dirty="0" err="1" smtClean="0"/>
              <a:t>Boateng</a:t>
            </a:r>
            <a:endParaRPr lang="en-US" dirty="0" smtClean="0"/>
          </a:p>
          <a:p>
            <a:pPr marL="0" indent="0">
              <a:buNone/>
            </a:pPr>
            <a:r>
              <a:rPr lang="en-US" dirty="0" smtClean="0"/>
              <a:t>Quinn Breen</a:t>
            </a:r>
          </a:p>
          <a:p>
            <a:pPr marL="0" indent="0">
              <a:buNone/>
            </a:pPr>
            <a:r>
              <a:rPr lang="en-US" dirty="0" err="1" smtClean="0"/>
              <a:t>Khemara</a:t>
            </a:r>
            <a:r>
              <a:rPr lang="en-US" dirty="0" smtClean="0"/>
              <a:t> </a:t>
            </a:r>
            <a:r>
              <a:rPr lang="en-US" dirty="0" err="1" smtClean="0"/>
              <a:t>Chea</a:t>
            </a:r>
            <a:endParaRPr lang="en-US" dirty="0"/>
          </a:p>
          <a:p>
            <a:pPr marL="0" indent="0">
              <a:buNone/>
            </a:pPr>
            <a:r>
              <a:rPr lang="en-US" dirty="0"/>
              <a:t>Jennifer </a:t>
            </a:r>
            <a:r>
              <a:rPr lang="en-US" dirty="0" smtClean="0"/>
              <a:t>Cole</a:t>
            </a:r>
            <a:endParaRPr lang="en-US" dirty="0"/>
          </a:p>
          <a:p>
            <a:pPr marL="0" indent="0">
              <a:buNone/>
            </a:pPr>
            <a:r>
              <a:rPr lang="en-US" dirty="0"/>
              <a:t>Melissa </a:t>
            </a:r>
            <a:r>
              <a:rPr lang="en-US" dirty="0" err="1" smtClean="0"/>
              <a:t>Lemayian</a:t>
            </a:r>
            <a:endParaRPr lang="en-US" dirty="0"/>
          </a:p>
          <a:p>
            <a:pPr marL="0" indent="0">
              <a:buNone/>
            </a:pPr>
            <a:r>
              <a:rPr lang="en-US" dirty="0" err="1"/>
              <a:t>Lorreny</a:t>
            </a:r>
            <a:r>
              <a:rPr lang="en-US" dirty="0"/>
              <a:t> </a:t>
            </a:r>
            <a:r>
              <a:rPr lang="en-US" dirty="0" smtClean="0"/>
              <a:t>Marrero</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Omar Mohammed</a:t>
            </a:r>
            <a:endParaRPr lang="en-US" dirty="0"/>
          </a:p>
          <a:p>
            <a:pPr marL="0" indent="0">
              <a:buNone/>
            </a:pPr>
            <a:r>
              <a:rPr lang="en-US" dirty="0" err="1"/>
              <a:t>Crisely</a:t>
            </a:r>
            <a:r>
              <a:rPr lang="en-US" dirty="0"/>
              <a:t> </a:t>
            </a:r>
            <a:r>
              <a:rPr lang="en-US" dirty="0" err="1" smtClean="0"/>
              <a:t>Moreta</a:t>
            </a:r>
            <a:endParaRPr lang="en-US" dirty="0"/>
          </a:p>
          <a:p>
            <a:pPr marL="0" indent="0">
              <a:buNone/>
            </a:pPr>
            <a:r>
              <a:rPr lang="en-US" dirty="0" err="1"/>
              <a:t>Anye</a:t>
            </a:r>
            <a:r>
              <a:rPr lang="en-US" dirty="0"/>
              <a:t> </a:t>
            </a:r>
            <a:r>
              <a:rPr lang="en-US" dirty="0" err="1" smtClean="0"/>
              <a:t>Nkimbeng</a:t>
            </a:r>
            <a:endParaRPr lang="en-US" dirty="0"/>
          </a:p>
          <a:p>
            <a:pPr marL="0" indent="0">
              <a:buNone/>
            </a:pPr>
            <a:r>
              <a:rPr lang="en-US" dirty="0"/>
              <a:t>Onotse </a:t>
            </a:r>
            <a:r>
              <a:rPr lang="en-US" dirty="0" err="1" smtClean="0"/>
              <a:t>Omoyeni</a:t>
            </a:r>
            <a:endParaRPr lang="en-US" dirty="0"/>
          </a:p>
          <a:p>
            <a:pPr marL="0" indent="0">
              <a:buNone/>
            </a:pPr>
            <a:r>
              <a:rPr lang="en-US" dirty="0" smtClean="0"/>
              <a:t>Adelaide </a:t>
            </a:r>
            <a:r>
              <a:rPr lang="en-US" dirty="0" err="1" smtClean="0"/>
              <a:t>Szczesiul</a:t>
            </a:r>
            <a:endParaRPr lang="en-US" dirty="0"/>
          </a:p>
          <a:p>
            <a:pPr marL="0" indent="0">
              <a:buNone/>
            </a:pPr>
            <a:r>
              <a:rPr lang="en-US" dirty="0"/>
              <a:t>Carolina </a:t>
            </a:r>
            <a:r>
              <a:rPr lang="en-US" dirty="0" err="1"/>
              <a:t>Vejar</a:t>
            </a:r>
            <a:r>
              <a:rPr lang="en-US" dirty="0"/>
              <a:t>-</a:t>
            </a:r>
            <a:r>
              <a:rPr lang="en-US" dirty="0" smtClean="0"/>
              <a:t>Mason</a:t>
            </a:r>
            <a:endParaRPr lang="en-US" dirty="0"/>
          </a:p>
          <a:p>
            <a:pPr marL="0" indent="0">
              <a:buNone/>
            </a:pPr>
            <a:r>
              <a:rPr lang="en-US" dirty="0"/>
              <a:t>Greta </a:t>
            </a:r>
            <a:r>
              <a:rPr lang="en-US" dirty="0" err="1" smtClean="0"/>
              <a:t>Wilensky</a:t>
            </a: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2297448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Members of the </a:t>
            </a:r>
            <a:br>
              <a:rPr lang="en-US" dirty="0" smtClean="0"/>
            </a:br>
            <a:r>
              <a:rPr lang="en-US" dirty="0" smtClean="0"/>
              <a:t>Task Force</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b="1" dirty="0" smtClean="0"/>
              <a:t>Teachers</a:t>
            </a:r>
            <a:endParaRPr lang="en-US" dirty="0"/>
          </a:p>
          <a:p>
            <a:pPr marL="0" indent="0" algn="ctr">
              <a:buNone/>
            </a:pPr>
            <a:r>
              <a:rPr lang="en-US" dirty="0"/>
              <a:t> </a:t>
            </a:r>
          </a:p>
          <a:p>
            <a:pPr marL="0" indent="0" algn="ctr">
              <a:buNone/>
            </a:pPr>
            <a:r>
              <a:rPr lang="en-US" dirty="0"/>
              <a:t>Jan Barrett</a:t>
            </a:r>
          </a:p>
          <a:p>
            <a:pPr marL="0" indent="0" algn="ctr">
              <a:buNone/>
            </a:pPr>
            <a:r>
              <a:rPr lang="en-US" dirty="0"/>
              <a:t>Kendra Bauer</a:t>
            </a:r>
          </a:p>
          <a:p>
            <a:pPr marL="0" indent="0" algn="ctr">
              <a:buNone/>
            </a:pPr>
            <a:r>
              <a:rPr lang="en-US" dirty="0"/>
              <a:t>Tim </a:t>
            </a:r>
            <a:r>
              <a:rPr lang="en-US" dirty="0" err="1"/>
              <a:t>Heitzman</a:t>
            </a:r>
            <a:endParaRPr lang="en-US" dirty="0"/>
          </a:p>
          <a:p>
            <a:pPr marL="0" indent="0" algn="ctr">
              <a:buNone/>
            </a:pPr>
            <a:r>
              <a:rPr lang="en-US" dirty="0"/>
              <a:t>Kara Pigeon</a:t>
            </a:r>
          </a:p>
          <a:p>
            <a:pPr marL="0" indent="0" algn="ctr">
              <a:buNone/>
            </a:pPr>
            <a:r>
              <a:rPr lang="en-US" dirty="0" err="1"/>
              <a:t>Chenda</a:t>
            </a:r>
            <a:r>
              <a:rPr lang="en-US" dirty="0"/>
              <a:t> </a:t>
            </a:r>
            <a:r>
              <a:rPr lang="en-US" dirty="0" err="1"/>
              <a:t>Prak</a:t>
            </a:r>
            <a:endParaRPr lang="en-US" dirty="0"/>
          </a:p>
          <a:p>
            <a:pPr marL="0" indent="0" algn="ctr">
              <a:buNone/>
            </a:pPr>
            <a:r>
              <a:rPr lang="en-US" dirty="0"/>
              <a:t>Suzanne Riley</a:t>
            </a:r>
          </a:p>
          <a:p>
            <a:pPr marL="0" indent="0" algn="ctr">
              <a:buNone/>
            </a:pPr>
            <a:r>
              <a:rPr lang="en-US" dirty="0" err="1"/>
              <a:t>Aracelis</a:t>
            </a:r>
            <a:r>
              <a:rPr lang="en-US" dirty="0"/>
              <a:t> Sullivan </a:t>
            </a:r>
          </a:p>
          <a:p>
            <a:pPr marL="0" indent="0">
              <a:buNone/>
            </a:pPr>
            <a:r>
              <a:rPr lang="en-US" dirty="0"/>
              <a:t> </a:t>
            </a:r>
          </a:p>
        </p:txBody>
      </p:sp>
    </p:spTree>
    <p:extLst>
      <p:ext uri="{BB962C8B-B14F-4D97-AF65-F5344CB8AC3E}">
        <p14:creationId xmlns:p14="http://schemas.microsoft.com/office/powerpoint/2010/main" val="16227075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396</TotalTime>
  <Words>459</Words>
  <Application>Microsoft Macintosh PowerPoint</Application>
  <PresentationFormat>Custom</PresentationFormat>
  <Paragraphs>130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NewsPrint</vt:lpstr>
      <vt:lpstr>Formal Presentation of the Initial Recommendations of the Headmaster’s Cultural Competency Task Force</vt:lpstr>
      <vt:lpstr>Headmaster Brian Martin</vt:lpstr>
      <vt:lpstr>Ms. Onotse Omoyeni, co-chair</vt:lpstr>
      <vt:lpstr>Moderators for today’s presentation</vt:lpstr>
      <vt:lpstr>Participation norms for today’s presentation</vt:lpstr>
      <vt:lpstr>The mission of the Headmaster’s Cultural Competency Task Force is to work with the Headmaster to promote curriculum reform and to implement professional development as well as other school and community activities that create an awareness and respect for our fellow human beings and their experiences. </vt:lpstr>
      <vt:lpstr>Members of the  Task Force</vt:lpstr>
      <vt:lpstr>Members of the  Task Force</vt:lpstr>
      <vt:lpstr>Members of the  Task Force</vt:lpstr>
      <vt:lpstr>Members of the  Task Force</vt:lpstr>
      <vt:lpstr>Members of the  Task Force</vt:lpstr>
      <vt:lpstr>Student Presentation of Formal Proposals - 1</vt:lpstr>
      <vt:lpstr>Student Presentation of Formal Proposals - 2</vt:lpstr>
      <vt:lpstr>Student Presentation of Formal Proposals - 3</vt:lpstr>
      <vt:lpstr>Student Presentation of Formal Proposals - 4</vt:lpstr>
      <vt:lpstr>Student Presentation of Formal Proposals - 5</vt:lpstr>
      <vt:lpstr>Student Presentation of Formal Proposals - 6</vt:lpstr>
      <vt:lpstr>Student Presentation of Formal Proposals - 7</vt:lpstr>
      <vt:lpstr>Student Presentation of Formal Proposals - 8</vt:lpstr>
      <vt:lpstr>Headmaster Brian Martin</vt:lpstr>
      <vt:lpstr>Full Task Force</vt:lpstr>
      <vt:lpstr>Full community / Audience</vt:lpstr>
      <vt:lpstr>Ms. Onotse Omoyeni, co-chair</vt:lpstr>
      <vt:lpstr>Headmaster Brian Martin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Ukraine, Crimea, and the RF</dc:title>
  <dc:creator>Robert DeLossa</dc:creator>
  <cp:lastModifiedBy>LPSD User</cp:lastModifiedBy>
  <cp:revision>57</cp:revision>
  <cp:lastPrinted>2016-03-14T17:19:34Z</cp:lastPrinted>
  <dcterms:created xsi:type="dcterms:W3CDTF">2014-03-26T10:56:02Z</dcterms:created>
  <dcterms:modified xsi:type="dcterms:W3CDTF">2017-03-30T19:07:03Z</dcterms:modified>
</cp:coreProperties>
</file>